
<file path=[Content_Types].xml><?xml version="1.0" encoding="utf-8"?>
<Types xmlns="http://schemas.openxmlformats.org/package/2006/content-types">
  <Default Extension="mp3" ContentType="audio/unknown"/>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4.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6.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7.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8.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7" r:id="rId4"/>
    <p:sldId id="283" r:id="rId5"/>
    <p:sldId id="284" r:id="rId6"/>
    <p:sldId id="285" r:id="rId7"/>
    <p:sldId id="286" r:id="rId8"/>
    <p:sldId id="287" r:id="rId9"/>
    <p:sldId id="288" r:id="rId10"/>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42A2"/>
    <a:srgbClr val="FFC1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9" autoAdjust="0"/>
    <p:restoredTop sz="94660"/>
  </p:normalViewPr>
  <p:slideViewPr>
    <p:cSldViewPr snapToGrid="0" showGuides="1">
      <p:cViewPr varScale="1">
        <p:scale>
          <a:sx n="106" d="100"/>
          <a:sy n="106" d="100"/>
        </p:scale>
        <p:origin x="-228" y="-96"/>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E2E42E-CFAA-4F3A-8128-89395C42A657}" type="datetimeFigureOut">
              <a:rPr lang="zh-CN" altLang="en-US" smtClean="0"/>
              <a:t>2023/8/14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B973A0-69F4-404C-83AF-F6161DA1098B}" type="slidenum">
              <a:rPr lang="zh-CN" altLang="en-US" smtClean="0"/>
              <a:t>‹#›</a:t>
            </a:fld>
            <a:endParaRPr lang="zh-CN" altLang="en-US"/>
          </a:p>
        </p:txBody>
      </p:sp>
    </p:spTree>
    <p:extLst>
      <p:ext uri="{BB962C8B-B14F-4D97-AF65-F5344CB8AC3E}">
        <p14:creationId xmlns:p14="http://schemas.microsoft.com/office/powerpoint/2010/main" val="13749068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1</a:t>
            </a:fld>
            <a:endParaRPr lang="zh-CN" altLang="en-US"/>
          </a:p>
        </p:txBody>
      </p:sp>
    </p:spTree>
    <p:extLst>
      <p:ext uri="{BB962C8B-B14F-4D97-AF65-F5344CB8AC3E}">
        <p14:creationId xmlns:p14="http://schemas.microsoft.com/office/powerpoint/2010/main" val="3987908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2</a:t>
            </a:fld>
            <a:endParaRPr lang="zh-CN" altLang="en-US"/>
          </a:p>
        </p:txBody>
      </p:sp>
    </p:spTree>
    <p:extLst>
      <p:ext uri="{BB962C8B-B14F-4D97-AF65-F5344CB8AC3E}">
        <p14:creationId xmlns:p14="http://schemas.microsoft.com/office/powerpoint/2010/main" val="2925070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3</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4</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5</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6</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7</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8</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B973A0-69F4-404C-83AF-F6161DA1098B}" type="slidenum">
              <a:rPr lang="zh-CN" altLang="en-US" smtClean="0"/>
              <a:t>9</a:t>
            </a:fld>
            <a:endParaRPr lang="zh-CN" altLang="en-US"/>
          </a:p>
        </p:txBody>
      </p:sp>
    </p:spTree>
    <p:extLst>
      <p:ext uri="{BB962C8B-B14F-4D97-AF65-F5344CB8AC3E}">
        <p14:creationId xmlns:p14="http://schemas.microsoft.com/office/powerpoint/2010/main" val="2561378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1148951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819971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792114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582991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422378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837475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982584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792968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3038410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3167765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E7ED0F5-83A6-4666-BC3C-3165EB3A8C5B}" type="datetimeFigureOut">
              <a:rPr lang="zh-CN" altLang="en-US" smtClean="0"/>
              <a:t>2023/8/14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287282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7ED0F5-83A6-4666-BC3C-3165EB3A8C5B}" type="datetimeFigureOut">
              <a:rPr lang="zh-CN" altLang="en-US" smtClean="0"/>
              <a:t>2023/8/14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ADB97E-EEE1-4683-8E67-6044D9AC4D58}" type="slidenum">
              <a:rPr lang="zh-CN" altLang="en-US" smtClean="0"/>
              <a:t>‹#›</a:t>
            </a:fld>
            <a:endParaRPr lang="zh-CN" altLang="en-US"/>
          </a:p>
        </p:txBody>
      </p:sp>
    </p:spTree>
    <p:extLst>
      <p:ext uri="{BB962C8B-B14F-4D97-AF65-F5344CB8AC3E}">
        <p14:creationId xmlns:p14="http://schemas.microsoft.com/office/powerpoint/2010/main" val="1289567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7.xml"/><Relationship Id="rId5" Type="http://schemas.openxmlformats.org/officeDocument/2006/relationships/audio" Target="../media/media1.mp3"/><Relationship Id="rId10" Type="http://schemas.openxmlformats.org/officeDocument/2006/relationships/image" Target="../media/image3.png"/><Relationship Id="rId4" Type="http://schemas.microsoft.com/office/2007/relationships/media" Target="../media/media1.mp3"/><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7.xml"/><Relationship Id="rId7" Type="http://schemas.openxmlformats.org/officeDocument/2006/relationships/slideLayout" Target="../slideLayouts/slideLayout7.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tags" Target="../tags/tag17.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0.xml"/><Relationship Id="rId1" Type="http://schemas.openxmlformats.org/officeDocument/2006/relationships/tags" Target="../tags/tag1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2.xml"/><Relationship Id="rId1" Type="http://schemas.openxmlformats.org/officeDocument/2006/relationships/tags" Target="../tags/tag2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A_图片 4"/>
          <p:cNvPicPr>
            <a:picLocks noChangeAspect="1"/>
          </p:cNvPicPr>
          <p:nvPr>
            <p:custDataLst>
              <p:tags r:id="rId1"/>
            </p:custDataLst>
          </p:nvPr>
        </p:nvPicPr>
        <p:blipFill>
          <a:blip r:embed="rId8"/>
          <a:stretch>
            <a:fillRect/>
          </a:stretch>
        </p:blipFill>
        <p:spPr>
          <a:xfrm>
            <a:off x="1263229" y="4467057"/>
            <a:ext cx="1002806" cy="330200"/>
          </a:xfrm>
          <a:prstGeom prst="rect">
            <a:avLst/>
          </a:prstGeom>
        </p:spPr>
      </p:pic>
      <p:sp>
        <p:nvSpPr>
          <p:cNvPr id="6" name="PA_文本框 5"/>
          <p:cNvSpPr txBox="1"/>
          <p:nvPr>
            <p:custDataLst>
              <p:tags r:id="rId2"/>
            </p:custDataLst>
          </p:nvPr>
        </p:nvSpPr>
        <p:spPr>
          <a:xfrm>
            <a:off x="1020174" y="1893305"/>
            <a:ext cx="10616860" cy="584775"/>
          </a:xfrm>
          <a:prstGeom prst="rect">
            <a:avLst/>
          </a:prstGeom>
          <a:noFill/>
        </p:spPr>
        <p:txBody>
          <a:bodyPr wrap="square" rtlCol="0">
            <a:spAutoFit/>
          </a:bodyPr>
          <a:lstStyle/>
          <a:p>
            <a:r>
              <a:rPr lang="en-US" altLang="zh-CN" sz="3200" b="1" dirty="0" smtClean="0">
                <a:solidFill>
                  <a:srgbClr val="FFC107"/>
                </a:solidFill>
                <a:latin typeface="方正清刻本悦宋简体" panose="02000000000000000000" pitchFamily="2" charset="-122"/>
                <a:ea typeface="方正清刻本悦宋简体" panose="02000000000000000000" pitchFamily="2" charset="-122"/>
              </a:rPr>
              <a:t>LPR</a:t>
            </a:r>
            <a:r>
              <a:rPr lang="en-US" altLang="zh-CN" sz="3200" b="1" dirty="0">
                <a:solidFill>
                  <a:srgbClr val="FFC107"/>
                </a:solidFill>
                <a:latin typeface="方正清刻本悦宋简体" panose="02000000000000000000" pitchFamily="2" charset="-122"/>
                <a:ea typeface="方正清刻本悦宋简体" panose="02000000000000000000" pitchFamily="2" charset="-122"/>
              </a:rPr>
              <a:t> ( Lincense Plate Recognition)</a:t>
            </a:r>
            <a:endParaRPr lang="zh-CN" altLang="en-US" sz="3200" b="1" dirty="0">
              <a:solidFill>
                <a:srgbClr val="FFC107"/>
              </a:solidFill>
              <a:latin typeface="方正清刻本悦宋简体" panose="02000000000000000000" pitchFamily="2" charset="-122"/>
              <a:ea typeface="方正清刻本悦宋简体" panose="02000000000000000000" pitchFamily="2" charset="-122"/>
            </a:endParaRPr>
          </a:p>
        </p:txBody>
      </p:sp>
      <p:sp>
        <p:nvSpPr>
          <p:cNvPr id="7" name="PA_文本框 29"/>
          <p:cNvSpPr txBox="1"/>
          <p:nvPr>
            <p:custDataLst>
              <p:tags r:id="rId3"/>
            </p:custDataLst>
          </p:nvPr>
        </p:nvSpPr>
        <p:spPr>
          <a:xfrm>
            <a:off x="1020174" y="2719621"/>
            <a:ext cx="4673074" cy="861774"/>
          </a:xfrm>
          <a:prstGeom prst="rect">
            <a:avLst/>
          </a:prstGeom>
          <a:noFill/>
        </p:spPr>
        <p:txBody>
          <a:bodyPr wrap="none" rtlCol="0">
            <a:spAutoFit/>
          </a:bodyPr>
          <a:lstStyle>
            <a:defPPr>
              <a:defRPr lang="zh-CN"/>
            </a:defPPr>
            <a:lvl1pPr algn="ctr">
              <a:defRPr sz="5000" b="1">
                <a:effectLst>
                  <a:outerShdw blurRad="38100" dist="25400" dir="2700000" algn="t" rotWithShape="0">
                    <a:prstClr val="black">
                      <a:alpha val="40000"/>
                    </a:prstClr>
                  </a:outerShdw>
                </a:effectLst>
                <a:latin typeface="方正清刻本悦宋简体" panose="02000000000000000000" pitchFamily="2" charset="-122"/>
                <a:ea typeface="方正清刻本悦宋简体" panose="02000000000000000000" pitchFamily="2" charset="-122"/>
              </a:defRPr>
            </a:lvl1pPr>
          </a:lstStyle>
          <a:p>
            <a:pPr algn="l"/>
            <a:r>
              <a:rPr lang="zh-CN" altLang="en-US" b="0" dirty="0" smtClean="0">
                <a:solidFill>
                  <a:srgbClr val="2842A2"/>
                </a:solidFill>
                <a:effectLst/>
              </a:rPr>
              <a:t>车牌识别的发展</a:t>
            </a:r>
            <a:endParaRPr lang="en-US" altLang="zh-CN" b="0" dirty="0">
              <a:solidFill>
                <a:srgbClr val="2842A2"/>
              </a:solidFill>
              <a:effectLst/>
            </a:endParaRPr>
          </a:p>
        </p:txBody>
      </p:sp>
      <p:pic>
        <p:nvPicPr>
          <p:cNvPr id="3" name="Keith Kenniff - Receives">
            <a:hlinkClick r:id="" action="ppaction://media"/>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82806" y="-1174845"/>
            <a:ext cx="609600" cy="609600"/>
          </a:xfrm>
          <a:prstGeom prst="rect">
            <a:avLst/>
          </a:prstGeom>
        </p:spPr>
      </p:pic>
      <p:pic>
        <p:nvPicPr>
          <p:cNvPr id="1027"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24038" y="2478080"/>
            <a:ext cx="4133620" cy="41264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245199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0" presetClass="entr" presetSubtype="0" decel="10000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1000" fill="hold"/>
                                        <p:tgtEl>
                                          <p:spTgt spid="7"/>
                                        </p:tgtEl>
                                        <p:attrNameLst>
                                          <p:attrName>ppt_w</p:attrName>
                                        </p:attrNameLst>
                                      </p:cBhvr>
                                      <p:tavLst>
                                        <p:tav tm="0">
                                          <p:val>
                                            <p:strVal val="#ppt_w+.3"/>
                                          </p:val>
                                        </p:tav>
                                        <p:tav tm="100000">
                                          <p:val>
                                            <p:strVal val="#ppt_w"/>
                                          </p:val>
                                        </p:tav>
                                      </p:tavLst>
                                    </p:anim>
                                    <p:anim calcmode="lin" valueType="num">
                                      <p:cBhvr>
                                        <p:cTn id="11" dur="1000" fill="hold"/>
                                        <p:tgtEl>
                                          <p:spTgt spid="7"/>
                                        </p:tgtEl>
                                        <p:attrNameLst>
                                          <p:attrName>ppt_h</p:attrName>
                                        </p:attrNameLst>
                                      </p:cBhvr>
                                      <p:tavLst>
                                        <p:tav tm="0">
                                          <p:val>
                                            <p:strVal val="#ppt_h"/>
                                          </p:val>
                                        </p:tav>
                                        <p:tav tm="100000">
                                          <p:val>
                                            <p:strVal val="#ppt_h"/>
                                          </p:val>
                                        </p:tav>
                                      </p:tavLst>
                                    </p:anim>
                                    <p:animEffect transition="in" filter="fade">
                                      <p:cBhvr>
                                        <p:cTn id="1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3" repeatCount="indefinite" fill="hold" display="0">
                  <p:stCondLst>
                    <p:cond delay="indefinite"/>
                  </p:stCondLst>
                  <p:endCondLst>
                    <p:cond evt="onStopAudio" delay="0">
                      <p:tgtEl>
                        <p:sldTgt/>
                      </p:tgtEl>
                    </p:cond>
                  </p:endCondLst>
                </p:cTn>
                <p:tgtEl>
                  <p:spTgt spid="3"/>
                </p:tgtEl>
              </p:cMediaNode>
            </p:audio>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A_库_Freeform: Shape 15"/>
          <p:cNvSpPr/>
          <p:nvPr>
            <p:custDataLst>
              <p:tags r:id="rId1"/>
            </p:custDataLst>
          </p:nvPr>
        </p:nvSpPr>
        <p:spPr>
          <a:xfrm>
            <a:off x="1734553" y="772417"/>
            <a:ext cx="1479550" cy="2771775"/>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PA_库_矩形 3"/>
          <p:cNvSpPr/>
          <p:nvPr>
            <p:custDataLst>
              <p:tags r:id="rId2"/>
            </p:custDataLst>
          </p:nvPr>
        </p:nvSpPr>
        <p:spPr>
          <a:xfrm flipV="1">
            <a:off x="1734872" y="770741"/>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PA_库_文本框 5"/>
          <p:cNvSpPr txBox="1"/>
          <p:nvPr>
            <p:custDataLst>
              <p:tags r:id="rId3"/>
            </p:custDataLst>
          </p:nvPr>
        </p:nvSpPr>
        <p:spPr>
          <a:xfrm>
            <a:off x="465807" y="1415311"/>
            <a:ext cx="1316386" cy="769441"/>
          </a:xfrm>
          <a:prstGeom prst="rect">
            <a:avLst/>
          </a:prstGeom>
          <a:noFill/>
        </p:spPr>
        <p:txBody>
          <a:bodyPr wrap="none" rtlCol="0">
            <a:spAutoFit/>
          </a:bodyPr>
          <a:lstStyle/>
          <a:p>
            <a:pPr algn="ctr"/>
            <a:r>
              <a:rPr lang="zh-CN" altLang="en-US" sz="4400"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rPr>
              <a:t>背景</a:t>
            </a:r>
            <a:endParaRPr lang="zh-CN" altLang="en-US" sz="4400"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endParaRPr>
          </a:p>
        </p:txBody>
      </p:sp>
      <p:sp>
        <p:nvSpPr>
          <p:cNvPr id="7" name="PA_库_矩形 18"/>
          <p:cNvSpPr/>
          <p:nvPr>
            <p:custDataLst>
              <p:tags r:id="rId4"/>
            </p:custDataLst>
          </p:nvPr>
        </p:nvSpPr>
        <p:spPr>
          <a:xfrm>
            <a:off x="1828896" y="1649015"/>
            <a:ext cx="8426728" cy="1477328"/>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车牌识别系统</a:t>
            </a:r>
            <a:r>
              <a:rPr lang="en-US" altLang="zh-CN" dirty="0">
                <a:latin typeface="微软雅黑" panose="020B0503020204020204" pitchFamily="34" charset="-122"/>
                <a:ea typeface="微软雅黑" panose="020B0503020204020204" pitchFamily="34" charset="-122"/>
              </a:rPr>
              <a:t>(Vehicle License Plate Recognition</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VLPR) </a:t>
            </a:r>
            <a:r>
              <a:rPr lang="zh-CN" altLang="en-US" dirty="0">
                <a:latin typeface="微软雅黑" panose="020B0503020204020204" pitchFamily="34" charset="-122"/>
                <a:ea typeface="微软雅黑" panose="020B0503020204020204" pitchFamily="34" charset="-122"/>
              </a:rPr>
              <a:t>是计算机视频图像识别技术在车辆牌照识别中的一种应用，能够将运动中的车辆牌照信息（含汉字字符、英文字母、阿拉伯数字及号牌颜色）从复杂背景中提取并识别出来，通过车牌提取、图像预处理、特征提取、车牌字符识别等技术，识别车辆牌号、颜色等信息，目前最新的技术水平为字母和数字的识别率均可达到</a:t>
            </a:r>
            <a:r>
              <a:rPr lang="en-US" altLang="zh-CN" dirty="0">
                <a:latin typeface="微软雅黑" panose="020B0503020204020204" pitchFamily="34" charset="-122"/>
                <a:ea typeface="微软雅黑" panose="020B0503020204020204" pitchFamily="34" charset="-122"/>
              </a:rPr>
              <a:t>99%</a:t>
            </a:r>
            <a:r>
              <a:rPr lang="zh-CN" altLang="en-US" dirty="0">
                <a:latin typeface="微软雅黑" panose="020B0503020204020204" pitchFamily="34" charset="-122"/>
                <a:ea typeface="微软雅黑" panose="020B0503020204020204" pitchFamily="34" charset="-122"/>
              </a:rPr>
              <a:t>以上。</a:t>
            </a:r>
            <a:endParaRPr lang="zh-CN" altLang="en-US" b="1" dirty="0">
              <a:solidFill>
                <a:schemeClr val="accent2"/>
              </a:solidFill>
              <a:latin typeface="微软雅黑" panose="020B0503020204020204" pitchFamily="34" charset="-122"/>
              <a:ea typeface="微软雅黑" panose="020B0503020204020204" pitchFamily="34" charset="-122"/>
            </a:endParaRPr>
          </a:p>
        </p:txBody>
      </p:sp>
      <p:sp>
        <p:nvSpPr>
          <p:cNvPr id="9" name="PA_库_矩形 20"/>
          <p:cNvSpPr>
            <a:spLocks noChangeAspect="1"/>
          </p:cNvSpPr>
          <p:nvPr>
            <p:custDataLst>
              <p:tags r:id="rId5"/>
            </p:custDataLst>
          </p:nvPr>
        </p:nvSpPr>
        <p:spPr>
          <a:xfrm>
            <a:off x="4493916" y="3822949"/>
            <a:ext cx="72000" cy="7200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A_库_矩形 18"/>
          <p:cNvSpPr/>
          <p:nvPr>
            <p:custDataLst>
              <p:tags r:id="rId6"/>
            </p:custDataLst>
          </p:nvPr>
        </p:nvSpPr>
        <p:spPr>
          <a:xfrm>
            <a:off x="1981296" y="3988802"/>
            <a:ext cx="8426728" cy="646331"/>
          </a:xfrm>
          <a:prstGeom prst="rect">
            <a:avLst/>
          </a:prstGeom>
        </p:spPr>
        <p:txBody>
          <a:bodyPr wrap="square">
            <a:spAutoFit/>
          </a:bodyPr>
          <a:lstStyle/>
          <a:p>
            <a:r>
              <a:rPr lang="zh-CN" altLang="en-US" b="1" dirty="0" smtClean="0">
                <a:solidFill>
                  <a:schemeClr val="accent2"/>
                </a:solidFill>
                <a:latin typeface="微软雅黑" panose="020B0503020204020204" pitchFamily="34" charset="-122"/>
                <a:ea typeface="微软雅黑" panose="020B0503020204020204" pitchFamily="34" charset="-122"/>
              </a:rPr>
              <a:t>应用场景：</a:t>
            </a:r>
            <a:r>
              <a:rPr lang="zh-CN" altLang="en-US" dirty="0">
                <a:latin typeface="微软雅黑" panose="020B0503020204020204" pitchFamily="34" charset="-122"/>
                <a:ea typeface="微软雅黑" panose="020B0503020204020204" pitchFamily="34" charset="-122"/>
              </a:rPr>
              <a:t>停车管理</a:t>
            </a:r>
            <a:r>
              <a:rPr lang="zh-CN" altLang="en-US" dirty="0" smtClean="0">
                <a:latin typeface="微软雅黑" panose="020B0503020204020204" pitchFamily="34" charset="-122"/>
                <a:ea typeface="微软雅黑" panose="020B0503020204020204" pitchFamily="34" charset="-122"/>
              </a:rPr>
              <a:t>、静</a:t>
            </a:r>
            <a:r>
              <a:rPr lang="zh-CN" altLang="en-US" dirty="0">
                <a:latin typeface="微软雅黑" panose="020B0503020204020204" pitchFamily="34" charset="-122"/>
                <a:ea typeface="微软雅黑" panose="020B0503020204020204" pitchFamily="34" charset="-122"/>
              </a:rPr>
              <a:t>态交通车辆管理、公路治超、公路稽查、车辆调度、车辆检测</a:t>
            </a:r>
          </a:p>
        </p:txBody>
      </p:sp>
    </p:spTree>
    <p:extLst>
      <p:ext uri="{BB962C8B-B14F-4D97-AF65-F5344CB8AC3E}">
        <p14:creationId xmlns:p14="http://schemas.microsoft.com/office/powerpoint/2010/main" val="9392420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3">
                                            <p:txEl>
                                              <p:charRg st="4294967295" end="4294967295"/>
                                            </p:txEl>
                                          </p:spTgt>
                                        </p:tgtEl>
                                        <p:attrNameLst>
                                          <p:attrName>style.visibility</p:attrName>
                                        </p:attrNameLst>
                                      </p:cBhvr>
                                      <p:to>
                                        <p:strVal val="visible"/>
                                      </p:to>
                                    </p:set>
                                    <p:anim calcmode="lin" valueType="num">
                                      <p:cBhvr additive="base">
                                        <p:cTn id="7" dur="1500" fill="hold"/>
                                        <p:tgtEl>
                                          <p:spTgt spid="3">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3">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3">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3">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3">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3">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
                                            <p:txEl>
                                              <p:charRg st="4294967295" end="4294967295"/>
                                            </p:txEl>
                                          </p:spTgt>
                                        </p:tgtEl>
                                        <p:attrNameLst>
                                          <p:attrName>style.visibility</p:attrName>
                                        </p:attrNameLst>
                                      </p:cBhvr>
                                      <p:to>
                                        <p:strVal val="visible"/>
                                      </p:to>
                                    </p:set>
                                    <p:anim calcmode="lin" valueType="num">
                                      <p:cBhvr additive="base">
                                        <p:cTn id="15" dur="1500" fill="hold"/>
                                        <p:tgtEl>
                                          <p:spTgt spid="4">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
                                            <p:txEl>
                                              <p:charRg st="4294967295" end="4294967295"/>
                                            </p:txEl>
                                          </p:spTgt>
                                        </p:tgtEl>
                                      </p:cBhvr>
                                    </p:animEffect>
                                  </p:childTnLst>
                                </p:cTn>
                              </p:par>
                              <p:par>
                                <p:cTn id="21" presetID="2" presetClass="entr" presetSubtype="8" decel="100000" fill="hold" grpId="0" nodeType="withEffect">
                                  <p:stCondLst>
                                    <p:cond delay="25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500" fill="hold"/>
                                        <p:tgtEl>
                                          <p:spTgt spid="5"/>
                                        </p:tgtEl>
                                        <p:attrNameLst>
                                          <p:attrName>ppt_x</p:attrName>
                                        </p:attrNameLst>
                                      </p:cBhvr>
                                      <p:tavLst>
                                        <p:tav tm="0">
                                          <p:val>
                                            <p:strVal val="0-#ppt_w/2"/>
                                          </p:val>
                                        </p:tav>
                                        <p:tav tm="100000">
                                          <p:val>
                                            <p:strVal val="#ppt_x"/>
                                          </p:val>
                                        </p:tav>
                                      </p:tavLst>
                                    </p:anim>
                                    <p:anim calcmode="lin" valueType="num">
                                      <p:cBhvr additive="base">
                                        <p:cTn id="24" dur="1500" fill="hold"/>
                                        <p:tgtEl>
                                          <p:spTgt spid="5"/>
                                        </p:tgtEl>
                                        <p:attrNameLst>
                                          <p:attrName>ppt_y</p:attrName>
                                        </p:attrNameLst>
                                      </p:cBhvr>
                                      <p:tavLst>
                                        <p:tav tm="0">
                                          <p:val>
                                            <p:strVal val="#ppt_y"/>
                                          </p:val>
                                        </p:tav>
                                        <p:tav tm="100000">
                                          <p:val>
                                            <p:strVal val="#ppt_y"/>
                                          </p:val>
                                        </p:tav>
                                      </p:tavLst>
                                    </p:anim>
                                    <p:set>
                                      <p:cBhvr>
                                        <p:cTn id="25" dur="1" fill="hold">
                                          <p:stCondLst>
                                            <p:cond delay="0"/>
                                          </p:stCondLst>
                                        </p:cTn>
                                        <p:tgtEl>
                                          <p:spTgt spid="5"/>
                                        </p:tgtEl>
                                        <p:attrNameLst>
                                          <p:attrName>style.visibility</p:attrName>
                                        </p:attrNameLst>
                                      </p:cBhvr>
                                      <p:to>
                                        <p:strVal val="visible"/>
                                      </p:to>
                                    </p:set>
                                    <p:anim to="" calcmode="lin" valueType="num">
                                      <p:cBhvr>
                                        <p:cTn id="26" dur="1500" fill="hold">
                                          <p:stCondLst>
                                            <p:cond delay="0"/>
                                          </p:stCondLst>
                                        </p:cTn>
                                        <p:tgtEl>
                                          <p:spTgt spid="5"/>
                                        </p:tgtEl>
                                        <p:attrNameLst>
                                          <p:attrName>ppt_w</p:attrName>
                                        </p:attrNameLst>
                                      </p:cBhvr>
                                      <p:tavLst>
                                        <p:tav tm="0">
                                          <p:val>
                                            <p:strVal val="0"/>
                                          </p:val>
                                        </p:tav>
                                        <p:tav tm="100000">
                                          <p:val>
                                            <p:strVal val="#ppt_w"/>
                                          </p:val>
                                        </p:tav>
                                      </p:tavLst>
                                    </p:anim>
                                    <p:anim to="" calcmode="lin" valueType="num">
                                      <p:cBhvr>
                                        <p:cTn id="27" dur="1500" fill="hold">
                                          <p:stCondLst>
                                            <p:cond delay="0"/>
                                          </p:stCondLst>
                                        </p:cTn>
                                        <p:tgtEl>
                                          <p:spTgt spid="5"/>
                                        </p:tgtEl>
                                        <p:attrNameLst>
                                          <p:attrName>ppt_h</p:attrName>
                                        </p:attrNameLst>
                                      </p:cBhvr>
                                      <p:tavLst>
                                        <p:tav tm="0">
                                          <p:val>
                                            <p:strVal val="0"/>
                                          </p:val>
                                        </p:tav>
                                        <p:tav tm="100000">
                                          <p:val>
                                            <p:strVal val="#ppt_h"/>
                                          </p:val>
                                        </p:tav>
                                      </p:tavLst>
                                    </p:anim>
                                    <p:animEffect filter="fade">
                                      <p:cBhvr>
                                        <p:cTn id="28" dur="1500">
                                          <p:stCondLst>
                                            <p:cond delay="0"/>
                                          </p:stCondLst>
                                        </p:cTn>
                                        <p:tgtEl>
                                          <p:spTgt spid="5"/>
                                        </p:tgtEl>
                                      </p:cBhvr>
                                    </p:animEffect>
                                  </p:childTnLst>
                                </p:cTn>
                              </p:par>
                              <p:par>
                                <p:cTn id="29" presetID="2" presetClass="entr" presetSubtype="8" decel="100000" fill="hold" grpId="0" nodeType="withEffect" nodePh="1">
                                  <p:stCondLst>
                                    <p:cond delay="250"/>
                                  </p:stCondLst>
                                  <p:endCondLst>
                                    <p:cond evt="begin" delay="0">
                                      <p:tn val="29"/>
                                    </p:cond>
                                  </p:endCondLst>
                                  <p:childTnLst>
                                    <p:set>
                                      <p:cBhvr>
                                        <p:cTn id="30" dur="1" fill="hold">
                                          <p:stCondLst>
                                            <p:cond delay="0"/>
                                          </p:stCondLst>
                                        </p:cTn>
                                        <p:tgtEl>
                                          <p:spTgt spid="9">
                                            <p:txEl>
                                              <p:charRg st="4294967295" end="4294967295"/>
                                            </p:txEl>
                                          </p:spTgt>
                                        </p:tgtEl>
                                        <p:attrNameLst>
                                          <p:attrName>style.visibility</p:attrName>
                                        </p:attrNameLst>
                                      </p:cBhvr>
                                      <p:to>
                                        <p:strVal val="visible"/>
                                      </p:to>
                                    </p:set>
                                    <p:anim calcmode="lin" valueType="num">
                                      <p:cBhvr additive="base">
                                        <p:cTn id="31" dur="1500" fill="hold"/>
                                        <p:tgtEl>
                                          <p:spTgt spid="9">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32" dur="1500" fill="hold"/>
                                        <p:tgtEl>
                                          <p:spTgt spid="9">
                                            <p:txEl>
                                              <p:charRg st="4294967295" end="4294967295"/>
                                            </p:txEl>
                                          </p:spTgt>
                                        </p:tgtEl>
                                        <p:attrNameLst>
                                          <p:attrName>ppt_y</p:attrName>
                                        </p:attrNameLst>
                                      </p:cBhvr>
                                      <p:tavLst>
                                        <p:tav tm="0">
                                          <p:val>
                                            <p:strVal val="#ppt_y"/>
                                          </p:val>
                                        </p:tav>
                                        <p:tav tm="100000">
                                          <p:val>
                                            <p:strVal val="#ppt_y"/>
                                          </p:val>
                                        </p:tav>
                                      </p:tavLst>
                                    </p:anim>
                                    <p:set>
                                      <p:cBhvr>
                                        <p:cTn id="33" dur="1" fill="hold">
                                          <p:stCondLst>
                                            <p:cond delay="0"/>
                                          </p:stCondLst>
                                        </p:cTn>
                                        <p:tgtEl>
                                          <p:spTgt spid="9">
                                            <p:txEl>
                                              <p:charRg st="4294967295" end="4294967295"/>
                                            </p:txEl>
                                          </p:spTgt>
                                        </p:tgtEl>
                                        <p:attrNameLst>
                                          <p:attrName>style.visibility</p:attrName>
                                        </p:attrNameLst>
                                      </p:cBhvr>
                                      <p:to>
                                        <p:strVal val="visible"/>
                                      </p:to>
                                    </p:set>
                                    <p:anim to="" calcmode="lin" valueType="num">
                                      <p:cBhvr>
                                        <p:cTn id="34" dur="1500" fill="hold">
                                          <p:stCondLst>
                                            <p:cond delay="0"/>
                                          </p:stCondLst>
                                        </p:cTn>
                                        <p:tgtEl>
                                          <p:spTgt spid="9">
                                            <p:txEl>
                                              <p:charRg st="4294967295" end="4294967295"/>
                                            </p:txEl>
                                          </p:spTgt>
                                        </p:tgtEl>
                                        <p:attrNameLst>
                                          <p:attrName>ppt_w</p:attrName>
                                        </p:attrNameLst>
                                      </p:cBhvr>
                                      <p:tavLst>
                                        <p:tav tm="0">
                                          <p:val>
                                            <p:strVal val="0"/>
                                          </p:val>
                                        </p:tav>
                                        <p:tav tm="100000">
                                          <p:val>
                                            <p:strVal val="#ppt_w"/>
                                          </p:val>
                                        </p:tav>
                                      </p:tavLst>
                                    </p:anim>
                                    <p:anim to="" calcmode="lin" valueType="num">
                                      <p:cBhvr>
                                        <p:cTn id="35" dur="1500" fill="hold">
                                          <p:stCondLst>
                                            <p:cond delay="0"/>
                                          </p:stCondLst>
                                        </p:cTn>
                                        <p:tgtEl>
                                          <p:spTgt spid="9">
                                            <p:txEl>
                                              <p:charRg st="4294967295" end="4294967295"/>
                                            </p:txEl>
                                          </p:spTgt>
                                        </p:tgtEl>
                                        <p:attrNameLst>
                                          <p:attrName>ppt_h</p:attrName>
                                        </p:attrNameLst>
                                      </p:cBhvr>
                                      <p:tavLst>
                                        <p:tav tm="0">
                                          <p:val>
                                            <p:strVal val="0"/>
                                          </p:val>
                                        </p:tav>
                                        <p:tav tm="100000">
                                          <p:val>
                                            <p:strVal val="#ppt_h"/>
                                          </p:val>
                                        </p:tav>
                                      </p:tavLst>
                                    </p:anim>
                                    <p:animEffect filter="fade">
                                      <p:cBhvr>
                                        <p:cTn id="36" dur="1500">
                                          <p:stCondLst>
                                            <p:cond delay="0"/>
                                          </p:stCondLst>
                                        </p:cTn>
                                        <p:tgtEl>
                                          <p:spTgt spid="9">
                                            <p:txEl>
                                              <p:charRg st="4294967295" end="4294967295"/>
                                            </p:txEl>
                                          </p:spTgt>
                                        </p:tgtEl>
                                      </p:cBhvr>
                                    </p:animEffect>
                                  </p:childTnLst>
                                </p:cTn>
                              </p:par>
                              <p:par>
                                <p:cTn id="37" presetID="2" presetClass="entr" presetSubtype="8" decel="100000" fill="hold" grpId="0" nodeType="withEffect">
                                  <p:stCondLst>
                                    <p:cond delay="25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1500" fill="hold"/>
                                        <p:tgtEl>
                                          <p:spTgt spid="7"/>
                                        </p:tgtEl>
                                        <p:attrNameLst>
                                          <p:attrName>ppt_x</p:attrName>
                                        </p:attrNameLst>
                                      </p:cBhvr>
                                      <p:tavLst>
                                        <p:tav tm="0">
                                          <p:val>
                                            <p:strVal val="0-#ppt_w/2"/>
                                          </p:val>
                                        </p:tav>
                                        <p:tav tm="100000">
                                          <p:val>
                                            <p:strVal val="#ppt_x"/>
                                          </p:val>
                                        </p:tav>
                                      </p:tavLst>
                                    </p:anim>
                                    <p:anim calcmode="lin" valueType="num">
                                      <p:cBhvr additive="base">
                                        <p:cTn id="40" dur="1500" fill="hold"/>
                                        <p:tgtEl>
                                          <p:spTgt spid="7"/>
                                        </p:tgtEl>
                                        <p:attrNameLst>
                                          <p:attrName>ppt_y</p:attrName>
                                        </p:attrNameLst>
                                      </p:cBhvr>
                                      <p:tavLst>
                                        <p:tav tm="0">
                                          <p:val>
                                            <p:strVal val="#ppt_y"/>
                                          </p:val>
                                        </p:tav>
                                        <p:tav tm="100000">
                                          <p:val>
                                            <p:strVal val="#ppt_y"/>
                                          </p:val>
                                        </p:tav>
                                      </p:tavLst>
                                    </p:anim>
                                    <p:set>
                                      <p:cBhvr>
                                        <p:cTn id="41" dur="1" fill="hold">
                                          <p:stCondLst>
                                            <p:cond delay="0"/>
                                          </p:stCondLst>
                                        </p:cTn>
                                        <p:tgtEl>
                                          <p:spTgt spid="7"/>
                                        </p:tgtEl>
                                        <p:attrNameLst>
                                          <p:attrName>style.visibility</p:attrName>
                                        </p:attrNameLst>
                                      </p:cBhvr>
                                      <p:to>
                                        <p:strVal val="visible"/>
                                      </p:to>
                                    </p:set>
                                    <p:anim to="" calcmode="lin" valueType="num">
                                      <p:cBhvr>
                                        <p:cTn id="42" dur="1500" fill="hold">
                                          <p:stCondLst>
                                            <p:cond delay="0"/>
                                          </p:stCondLst>
                                        </p:cTn>
                                        <p:tgtEl>
                                          <p:spTgt spid="7"/>
                                        </p:tgtEl>
                                        <p:attrNameLst>
                                          <p:attrName>ppt_w</p:attrName>
                                        </p:attrNameLst>
                                      </p:cBhvr>
                                      <p:tavLst>
                                        <p:tav tm="0">
                                          <p:val>
                                            <p:strVal val="0"/>
                                          </p:val>
                                        </p:tav>
                                        <p:tav tm="100000">
                                          <p:val>
                                            <p:strVal val="#ppt_w"/>
                                          </p:val>
                                        </p:tav>
                                      </p:tavLst>
                                    </p:anim>
                                    <p:anim to="" calcmode="lin" valueType="num">
                                      <p:cBhvr>
                                        <p:cTn id="43" dur="1500" fill="hold">
                                          <p:stCondLst>
                                            <p:cond delay="0"/>
                                          </p:stCondLst>
                                        </p:cTn>
                                        <p:tgtEl>
                                          <p:spTgt spid="7"/>
                                        </p:tgtEl>
                                        <p:attrNameLst>
                                          <p:attrName>ppt_h</p:attrName>
                                        </p:attrNameLst>
                                      </p:cBhvr>
                                      <p:tavLst>
                                        <p:tav tm="0">
                                          <p:val>
                                            <p:strVal val="0"/>
                                          </p:val>
                                        </p:tav>
                                        <p:tav tm="100000">
                                          <p:val>
                                            <p:strVal val="#ppt_h"/>
                                          </p:val>
                                        </p:tav>
                                      </p:tavLst>
                                    </p:anim>
                                    <p:animEffect filter="fade">
                                      <p:cBhvr>
                                        <p:cTn id="44" dur="1500">
                                          <p:stCondLst>
                                            <p:cond delay="0"/>
                                          </p:stCondLst>
                                        </p:cTn>
                                        <p:tgtEl>
                                          <p:spTgt spid="7"/>
                                        </p:tgtEl>
                                      </p:cBhvr>
                                    </p:animEffect>
                                  </p:childTnLst>
                                </p:cTn>
                              </p:par>
                              <p:par>
                                <p:cTn id="45" presetID="2" presetClass="entr" presetSubtype="8" decel="100000" fill="hold" grpId="0" nodeType="withEffect">
                                  <p:stCondLst>
                                    <p:cond delay="25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1500" fill="hold"/>
                                        <p:tgtEl>
                                          <p:spTgt spid="17"/>
                                        </p:tgtEl>
                                        <p:attrNameLst>
                                          <p:attrName>ppt_x</p:attrName>
                                        </p:attrNameLst>
                                      </p:cBhvr>
                                      <p:tavLst>
                                        <p:tav tm="0">
                                          <p:val>
                                            <p:strVal val="0-#ppt_w/2"/>
                                          </p:val>
                                        </p:tav>
                                        <p:tav tm="100000">
                                          <p:val>
                                            <p:strVal val="#ppt_x"/>
                                          </p:val>
                                        </p:tav>
                                      </p:tavLst>
                                    </p:anim>
                                    <p:anim calcmode="lin" valueType="num">
                                      <p:cBhvr additive="base">
                                        <p:cTn id="48" dur="1500" fill="hold"/>
                                        <p:tgtEl>
                                          <p:spTgt spid="17"/>
                                        </p:tgtEl>
                                        <p:attrNameLst>
                                          <p:attrName>ppt_y</p:attrName>
                                        </p:attrNameLst>
                                      </p:cBhvr>
                                      <p:tavLst>
                                        <p:tav tm="0">
                                          <p:val>
                                            <p:strVal val="#ppt_y"/>
                                          </p:val>
                                        </p:tav>
                                        <p:tav tm="100000">
                                          <p:val>
                                            <p:strVal val="#ppt_y"/>
                                          </p:val>
                                        </p:tav>
                                      </p:tavLst>
                                    </p:anim>
                                    <p:set>
                                      <p:cBhvr>
                                        <p:cTn id="49" dur="1" fill="hold">
                                          <p:stCondLst>
                                            <p:cond delay="0"/>
                                          </p:stCondLst>
                                        </p:cTn>
                                        <p:tgtEl>
                                          <p:spTgt spid="17"/>
                                        </p:tgtEl>
                                        <p:attrNameLst>
                                          <p:attrName>style.visibility</p:attrName>
                                        </p:attrNameLst>
                                      </p:cBhvr>
                                      <p:to>
                                        <p:strVal val="visible"/>
                                      </p:to>
                                    </p:set>
                                    <p:anim to="" calcmode="lin" valueType="num">
                                      <p:cBhvr>
                                        <p:cTn id="50" dur="1500" fill="hold">
                                          <p:stCondLst>
                                            <p:cond delay="0"/>
                                          </p:stCondLst>
                                        </p:cTn>
                                        <p:tgtEl>
                                          <p:spTgt spid="17"/>
                                        </p:tgtEl>
                                        <p:attrNameLst>
                                          <p:attrName>ppt_w</p:attrName>
                                        </p:attrNameLst>
                                      </p:cBhvr>
                                      <p:tavLst>
                                        <p:tav tm="0">
                                          <p:val>
                                            <p:strVal val="0"/>
                                          </p:val>
                                        </p:tav>
                                        <p:tav tm="100000">
                                          <p:val>
                                            <p:strVal val="#ppt_w"/>
                                          </p:val>
                                        </p:tav>
                                      </p:tavLst>
                                    </p:anim>
                                    <p:anim to="" calcmode="lin" valueType="num">
                                      <p:cBhvr>
                                        <p:cTn id="51" dur="1500" fill="hold">
                                          <p:stCondLst>
                                            <p:cond delay="0"/>
                                          </p:stCondLst>
                                        </p:cTn>
                                        <p:tgtEl>
                                          <p:spTgt spid="17"/>
                                        </p:tgtEl>
                                        <p:attrNameLst>
                                          <p:attrName>ppt_h</p:attrName>
                                        </p:attrNameLst>
                                      </p:cBhvr>
                                      <p:tavLst>
                                        <p:tav tm="0">
                                          <p:val>
                                            <p:strVal val="0"/>
                                          </p:val>
                                        </p:tav>
                                        <p:tav tm="100000">
                                          <p:val>
                                            <p:strVal val="#ppt_h"/>
                                          </p:val>
                                        </p:tav>
                                      </p:tavLst>
                                    </p:anim>
                                    <p:animEffect filter="fade">
                                      <p:cBhvr>
                                        <p:cTn id="52" dur="1500">
                                          <p:stCondLst>
                                            <p:cond delay="0"/>
                                          </p:stCondLst>
                                        </p:cTn>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utoUpdateAnimBg="0"/>
      <p:bldP spid="4" grpId="0" autoUpdateAnimBg="0"/>
      <p:bldP spid="5" grpId="0" autoUpdateAnimBg="0"/>
      <p:bldP spid="7" grpId="0" autoUpdateAnimBg="0"/>
      <p:bldP spid="9" grpId="0" autoUpdateAnimBg="0"/>
      <p:bldP spid="17"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193801" y="513943"/>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发展历史</a:t>
            </a:r>
          </a:p>
        </p:txBody>
      </p:sp>
      <p:sp>
        <p:nvSpPr>
          <p:cNvPr id="8" name="TextBox 3"/>
          <p:cNvSpPr txBox="1"/>
          <p:nvPr/>
        </p:nvSpPr>
        <p:spPr>
          <a:xfrm>
            <a:off x="1292581" y="1143951"/>
            <a:ext cx="4201420" cy="307777"/>
          </a:xfrm>
          <a:prstGeom prst="rect">
            <a:avLst/>
          </a:prstGeom>
          <a:noFill/>
        </p:spPr>
        <p:txBody>
          <a:bodyPr wrap="square" rtlCol="0">
            <a:spAutoFit/>
          </a:bodyPr>
          <a:lstStyle/>
          <a:p>
            <a:r>
              <a:rPr lang="en-US" altLang="zh-CN" sz="1400" dirty="0">
                <a:solidFill>
                  <a:schemeClr val="accent4"/>
                </a:solidFill>
                <a:latin typeface="Arial" panose="020B0604020202020204" pitchFamily="34" charset="0"/>
                <a:cs typeface="Arial" panose="020B0604020202020204" pitchFamily="34" charset="0"/>
              </a:rPr>
              <a:t>The background of project</a:t>
            </a:r>
            <a:endParaRPr lang="zh-CN" altLang="en-US" sz="1400" dirty="0">
              <a:solidFill>
                <a:schemeClr val="accent4"/>
              </a:solidFill>
              <a:latin typeface="Arial" panose="020B0604020202020204" pitchFamily="34" charset="0"/>
              <a:cs typeface="Arial" panose="020B0604020202020204" pitchFamily="34" charset="0"/>
            </a:endParaRPr>
          </a:p>
        </p:txBody>
      </p:sp>
      <p:sp>
        <p:nvSpPr>
          <p:cNvPr id="9" name="Freeform: Shape 4"/>
          <p:cNvSpPr/>
          <p:nvPr/>
        </p:nvSpPr>
        <p:spPr>
          <a:xfrm>
            <a:off x="259944" y="1853340"/>
            <a:ext cx="11400285" cy="2239634"/>
          </a:xfrm>
          <a:custGeom>
            <a:avLst/>
            <a:gdLst>
              <a:gd name="connsiteX0" fmla="*/ 0 w 10896600"/>
              <a:gd name="connsiteY0" fmla="*/ 1031529 h 1788147"/>
              <a:gd name="connsiteX1" fmla="*/ 1885950 w 10896600"/>
              <a:gd name="connsiteY1" fmla="*/ 1774479 h 1788147"/>
              <a:gd name="connsiteX2" fmla="*/ 4438650 w 10896600"/>
              <a:gd name="connsiteY2" fmla="*/ 460029 h 1788147"/>
              <a:gd name="connsiteX3" fmla="*/ 6724650 w 10896600"/>
              <a:gd name="connsiteY3" fmla="*/ 1241079 h 1788147"/>
              <a:gd name="connsiteX4" fmla="*/ 8820150 w 10896600"/>
              <a:gd name="connsiteY4" fmla="*/ 21879 h 1788147"/>
              <a:gd name="connsiteX5" fmla="*/ 10896600 w 10896600"/>
              <a:gd name="connsiteY5" fmla="*/ 574329 h 1788147"/>
              <a:gd name="connsiteX0" fmla="*/ 0 w 10896600"/>
              <a:gd name="connsiteY0" fmla="*/ 995479 h 1752097"/>
              <a:gd name="connsiteX1" fmla="*/ 1885950 w 10896600"/>
              <a:gd name="connsiteY1" fmla="*/ 1738429 h 1752097"/>
              <a:gd name="connsiteX2" fmla="*/ 4438650 w 10896600"/>
              <a:gd name="connsiteY2" fmla="*/ 423979 h 1752097"/>
              <a:gd name="connsiteX3" fmla="*/ 6724650 w 10896600"/>
              <a:gd name="connsiteY3" fmla="*/ 1205029 h 1752097"/>
              <a:gd name="connsiteX4" fmla="*/ 8991600 w 10896600"/>
              <a:gd name="connsiteY4" fmla="*/ 23929 h 1752097"/>
              <a:gd name="connsiteX5" fmla="*/ 10896600 w 10896600"/>
              <a:gd name="connsiteY5" fmla="*/ 538279 h 1752097"/>
              <a:gd name="connsiteX0" fmla="*/ 0 w 12319673"/>
              <a:gd name="connsiteY0" fmla="*/ 980556 h 1737174"/>
              <a:gd name="connsiteX1" fmla="*/ 1885950 w 12319673"/>
              <a:gd name="connsiteY1" fmla="*/ 1723506 h 1737174"/>
              <a:gd name="connsiteX2" fmla="*/ 4438650 w 12319673"/>
              <a:gd name="connsiteY2" fmla="*/ 409056 h 1737174"/>
              <a:gd name="connsiteX3" fmla="*/ 6724650 w 12319673"/>
              <a:gd name="connsiteY3" fmla="*/ 1190106 h 1737174"/>
              <a:gd name="connsiteX4" fmla="*/ 8991600 w 12319673"/>
              <a:gd name="connsiteY4" fmla="*/ 9006 h 1737174"/>
              <a:gd name="connsiteX5" fmla="*/ 12319673 w 12319673"/>
              <a:gd name="connsiteY5" fmla="*/ 1177364 h 1737174"/>
              <a:gd name="connsiteX0" fmla="*/ 0 w 12319673"/>
              <a:gd name="connsiteY0" fmla="*/ 978938 h 1735556"/>
              <a:gd name="connsiteX1" fmla="*/ 1885950 w 12319673"/>
              <a:gd name="connsiteY1" fmla="*/ 1721888 h 1735556"/>
              <a:gd name="connsiteX2" fmla="*/ 4438650 w 12319673"/>
              <a:gd name="connsiteY2" fmla="*/ 407438 h 1735556"/>
              <a:gd name="connsiteX3" fmla="*/ 6724650 w 12319673"/>
              <a:gd name="connsiteY3" fmla="*/ 1188488 h 1735556"/>
              <a:gd name="connsiteX4" fmla="*/ 8991600 w 12319673"/>
              <a:gd name="connsiteY4" fmla="*/ 7388 h 1735556"/>
              <a:gd name="connsiteX5" fmla="*/ 12319673 w 12319673"/>
              <a:gd name="connsiteY5" fmla="*/ 1175746 h 1735556"/>
              <a:gd name="connsiteX0" fmla="*/ 0 w 12319673"/>
              <a:gd name="connsiteY0" fmla="*/ 1063248 h 1819866"/>
              <a:gd name="connsiteX1" fmla="*/ 1885950 w 12319673"/>
              <a:gd name="connsiteY1" fmla="*/ 1806198 h 1819866"/>
              <a:gd name="connsiteX2" fmla="*/ 4438650 w 12319673"/>
              <a:gd name="connsiteY2" fmla="*/ 491748 h 1819866"/>
              <a:gd name="connsiteX3" fmla="*/ 6724650 w 12319673"/>
              <a:gd name="connsiteY3" fmla="*/ 1272798 h 1819866"/>
              <a:gd name="connsiteX4" fmla="*/ 9597163 w 12319673"/>
              <a:gd name="connsiteY4" fmla="*/ 6919 h 1819866"/>
              <a:gd name="connsiteX5" fmla="*/ 12319673 w 12319673"/>
              <a:gd name="connsiteY5" fmla="*/ 1260056 h 1819866"/>
              <a:gd name="connsiteX0" fmla="*/ 0 w 12319673"/>
              <a:gd name="connsiteY0" fmla="*/ 1111452 h 1868070"/>
              <a:gd name="connsiteX1" fmla="*/ 1885950 w 12319673"/>
              <a:gd name="connsiteY1" fmla="*/ 1854402 h 1868070"/>
              <a:gd name="connsiteX2" fmla="*/ 4438650 w 12319673"/>
              <a:gd name="connsiteY2" fmla="*/ 539952 h 1868070"/>
              <a:gd name="connsiteX3" fmla="*/ 6724650 w 12319673"/>
              <a:gd name="connsiteY3" fmla="*/ 1321002 h 1868070"/>
              <a:gd name="connsiteX4" fmla="*/ 10081613 w 12319673"/>
              <a:gd name="connsiteY4" fmla="*/ 6678 h 1868070"/>
              <a:gd name="connsiteX5" fmla="*/ 12319673 w 12319673"/>
              <a:gd name="connsiteY5" fmla="*/ 1308260 h 1868070"/>
              <a:gd name="connsiteX0" fmla="*/ 0 w 12319673"/>
              <a:gd name="connsiteY0" fmla="*/ 1057225 h 1813843"/>
              <a:gd name="connsiteX1" fmla="*/ 1885950 w 12319673"/>
              <a:gd name="connsiteY1" fmla="*/ 1800175 h 1813843"/>
              <a:gd name="connsiteX2" fmla="*/ 4438650 w 12319673"/>
              <a:gd name="connsiteY2" fmla="*/ 485725 h 1813843"/>
              <a:gd name="connsiteX3" fmla="*/ 6724650 w 12319673"/>
              <a:gd name="connsiteY3" fmla="*/ 1266775 h 1813843"/>
              <a:gd name="connsiteX4" fmla="*/ 10105836 w 12319673"/>
              <a:gd name="connsiteY4" fmla="*/ 6952 h 1813843"/>
              <a:gd name="connsiteX5" fmla="*/ 12319673 w 12319673"/>
              <a:gd name="connsiteY5" fmla="*/ 1254033 h 1813843"/>
              <a:gd name="connsiteX0" fmla="*/ 0 w 12398396"/>
              <a:gd name="connsiteY0" fmla="*/ 1076659 h 1833277"/>
              <a:gd name="connsiteX1" fmla="*/ 1885950 w 12398396"/>
              <a:gd name="connsiteY1" fmla="*/ 1819609 h 1833277"/>
              <a:gd name="connsiteX2" fmla="*/ 4438650 w 12398396"/>
              <a:gd name="connsiteY2" fmla="*/ 505159 h 1833277"/>
              <a:gd name="connsiteX3" fmla="*/ 6724650 w 12398396"/>
              <a:gd name="connsiteY3" fmla="*/ 1286209 h 1833277"/>
              <a:gd name="connsiteX4" fmla="*/ 10105836 w 12398396"/>
              <a:gd name="connsiteY4" fmla="*/ 26386 h 1833277"/>
              <a:gd name="connsiteX5" fmla="*/ 12398396 w 12398396"/>
              <a:gd name="connsiteY5" fmla="*/ 286400 h 1833277"/>
              <a:gd name="connsiteX0" fmla="*/ 0 w 12107725"/>
              <a:gd name="connsiteY0" fmla="*/ 1246216 h 1849144"/>
              <a:gd name="connsiteX1" fmla="*/ 1595279 w 12107725"/>
              <a:gd name="connsiteY1" fmla="*/ 1819609 h 1849144"/>
              <a:gd name="connsiteX2" fmla="*/ 4147979 w 12107725"/>
              <a:gd name="connsiteY2" fmla="*/ 505159 h 1849144"/>
              <a:gd name="connsiteX3" fmla="*/ 6433979 w 12107725"/>
              <a:gd name="connsiteY3" fmla="*/ 1286209 h 1849144"/>
              <a:gd name="connsiteX4" fmla="*/ 9815165 w 12107725"/>
              <a:gd name="connsiteY4" fmla="*/ 26386 h 1849144"/>
              <a:gd name="connsiteX5" fmla="*/ 12107725 w 12107725"/>
              <a:gd name="connsiteY5" fmla="*/ 286400 h 1849144"/>
              <a:gd name="connsiteX0" fmla="*/ 0 w 12107725"/>
              <a:gd name="connsiteY0" fmla="*/ 1246216 h 1668186"/>
              <a:gd name="connsiteX1" fmla="*/ 2007062 w 12107725"/>
              <a:gd name="connsiteY1" fmla="*/ 1613718 h 1668186"/>
              <a:gd name="connsiteX2" fmla="*/ 4147979 w 12107725"/>
              <a:gd name="connsiteY2" fmla="*/ 505159 h 1668186"/>
              <a:gd name="connsiteX3" fmla="*/ 6433979 w 12107725"/>
              <a:gd name="connsiteY3" fmla="*/ 1286209 h 1668186"/>
              <a:gd name="connsiteX4" fmla="*/ 9815165 w 12107725"/>
              <a:gd name="connsiteY4" fmla="*/ 26386 h 1668186"/>
              <a:gd name="connsiteX5" fmla="*/ 12107725 w 12107725"/>
              <a:gd name="connsiteY5" fmla="*/ 286400 h 1668186"/>
              <a:gd name="connsiteX0" fmla="*/ 0 w 12107725"/>
              <a:gd name="connsiteY0" fmla="*/ 1246216 h 1651052"/>
              <a:gd name="connsiteX1" fmla="*/ 2007062 w 12107725"/>
              <a:gd name="connsiteY1" fmla="*/ 1613718 h 1651052"/>
              <a:gd name="connsiteX2" fmla="*/ 4166146 w 12107725"/>
              <a:gd name="connsiteY2" fmla="*/ 741329 h 1651052"/>
              <a:gd name="connsiteX3" fmla="*/ 6433979 w 12107725"/>
              <a:gd name="connsiteY3" fmla="*/ 1286209 h 1651052"/>
              <a:gd name="connsiteX4" fmla="*/ 9815165 w 12107725"/>
              <a:gd name="connsiteY4" fmla="*/ 26386 h 1651052"/>
              <a:gd name="connsiteX5" fmla="*/ 12107725 w 12107725"/>
              <a:gd name="connsiteY5" fmla="*/ 286400 h 1651052"/>
              <a:gd name="connsiteX0" fmla="*/ 0 w 12107725"/>
              <a:gd name="connsiteY0" fmla="*/ 1246216 h 1650178"/>
              <a:gd name="connsiteX1" fmla="*/ 2007062 w 12107725"/>
              <a:gd name="connsiteY1" fmla="*/ 1613718 h 1650178"/>
              <a:gd name="connsiteX2" fmla="*/ 3984477 w 12107725"/>
              <a:gd name="connsiteY2" fmla="*/ 753440 h 1650178"/>
              <a:gd name="connsiteX3" fmla="*/ 6433979 w 12107725"/>
              <a:gd name="connsiteY3" fmla="*/ 1286209 h 1650178"/>
              <a:gd name="connsiteX4" fmla="*/ 9815165 w 12107725"/>
              <a:gd name="connsiteY4" fmla="*/ 26386 h 1650178"/>
              <a:gd name="connsiteX5" fmla="*/ 12107725 w 12107725"/>
              <a:gd name="connsiteY5" fmla="*/ 286400 h 1650178"/>
              <a:gd name="connsiteX0" fmla="*/ 0 w 12107725"/>
              <a:gd name="connsiteY0" fmla="*/ 1246216 h 1635857"/>
              <a:gd name="connsiteX1" fmla="*/ 2007062 w 12107725"/>
              <a:gd name="connsiteY1" fmla="*/ 1613718 h 1635857"/>
              <a:gd name="connsiteX2" fmla="*/ 3990532 w 12107725"/>
              <a:gd name="connsiteY2" fmla="*/ 953275 h 1635857"/>
              <a:gd name="connsiteX3" fmla="*/ 6433979 w 12107725"/>
              <a:gd name="connsiteY3" fmla="*/ 1286209 h 1635857"/>
              <a:gd name="connsiteX4" fmla="*/ 9815165 w 12107725"/>
              <a:gd name="connsiteY4" fmla="*/ 26386 h 1635857"/>
              <a:gd name="connsiteX5" fmla="*/ 12107725 w 12107725"/>
              <a:gd name="connsiteY5" fmla="*/ 286400 h 1635857"/>
              <a:gd name="connsiteX0" fmla="*/ 0 w 12107725"/>
              <a:gd name="connsiteY0" fmla="*/ 1246216 h 1635857"/>
              <a:gd name="connsiteX1" fmla="*/ 1752726 w 12107725"/>
              <a:gd name="connsiteY1" fmla="*/ 1613718 h 1635857"/>
              <a:gd name="connsiteX2" fmla="*/ 3990532 w 12107725"/>
              <a:gd name="connsiteY2" fmla="*/ 953275 h 1635857"/>
              <a:gd name="connsiteX3" fmla="*/ 6433979 w 12107725"/>
              <a:gd name="connsiteY3" fmla="*/ 1286209 h 1635857"/>
              <a:gd name="connsiteX4" fmla="*/ 9815165 w 12107725"/>
              <a:gd name="connsiteY4" fmla="*/ 26386 h 1635857"/>
              <a:gd name="connsiteX5" fmla="*/ 12107725 w 12107725"/>
              <a:gd name="connsiteY5" fmla="*/ 286400 h 1635857"/>
              <a:gd name="connsiteX0" fmla="*/ 0 w 12107725"/>
              <a:gd name="connsiteY0" fmla="*/ 1246216 h 1635857"/>
              <a:gd name="connsiteX1" fmla="*/ 1752726 w 12107725"/>
              <a:gd name="connsiteY1" fmla="*/ 1613718 h 1635857"/>
              <a:gd name="connsiteX2" fmla="*/ 3990532 w 12107725"/>
              <a:gd name="connsiteY2" fmla="*/ 953275 h 1635857"/>
              <a:gd name="connsiteX3" fmla="*/ 6960819 w 12107725"/>
              <a:gd name="connsiteY3" fmla="*/ 1146929 h 1635857"/>
              <a:gd name="connsiteX4" fmla="*/ 9815165 w 12107725"/>
              <a:gd name="connsiteY4" fmla="*/ 26386 h 1635857"/>
              <a:gd name="connsiteX5" fmla="*/ 12107725 w 12107725"/>
              <a:gd name="connsiteY5" fmla="*/ 286400 h 1635857"/>
              <a:gd name="connsiteX0" fmla="*/ 0 w 11889722"/>
              <a:gd name="connsiteY0" fmla="*/ 1736535 h 2126176"/>
              <a:gd name="connsiteX1" fmla="*/ 1752726 w 11889722"/>
              <a:gd name="connsiteY1" fmla="*/ 2104037 h 2126176"/>
              <a:gd name="connsiteX2" fmla="*/ 3990532 w 11889722"/>
              <a:gd name="connsiteY2" fmla="*/ 1443594 h 2126176"/>
              <a:gd name="connsiteX3" fmla="*/ 6960819 w 11889722"/>
              <a:gd name="connsiteY3" fmla="*/ 1637248 h 2126176"/>
              <a:gd name="connsiteX4" fmla="*/ 9815165 w 11889722"/>
              <a:gd name="connsiteY4" fmla="*/ 516705 h 2126176"/>
              <a:gd name="connsiteX5" fmla="*/ 11889722 w 11889722"/>
              <a:gd name="connsiteY5" fmla="*/ 13710 h 212617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15165 w 11889722"/>
              <a:gd name="connsiteY4" fmla="*/ 5029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15165 w 11889722"/>
              <a:gd name="connsiteY4" fmla="*/ 5029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2109638"/>
              <a:gd name="connsiteY0" fmla="*/ 1722825 h 2112466"/>
              <a:gd name="connsiteX1" fmla="*/ 1752726 w 12109638"/>
              <a:gd name="connsiteY1" fmla="*/ 2090327 h 2112466"/>
              <a:gd name="connsiteX2" fmla="*/ 3990532 w 12109638"/>
              <a:gd name="connsiteY2" fmla="*/ 1429884 h 2112466"/>
              <a:gd name="connsiteX3" fmla="*/ 6960819 w 12109638"/>
              <a:gd name="connsiteY3" fmla="*/ 1623538 h 2112466"/>
              <a:gd name="connsiteX4" fmla="*/ 9803053 w 12109638"/>
              <a:gd name="connsiteY4" fmla="*/ 448495 h 2112466"/>
              <a:gd name="connsiteX5" fmla="*/ 11889722 w 12109638"/>
              <a:gd name="connsiteY5" fmla="*/ 0 h 2112466"/>
              <a:gd name="connsiteX0" fmla="*/ 0 w 11889722"/>
              <a:gd name="connsiteY0" fmla="*/ 1722825 h 2112466"/>
              <a:gd name="connsiteX1" fmla="*/ 1752726 w 11889722"/>
              <a:gd name="connsiteY1" fmla="*/ 2090327 h 2112466"/>
              <a:gd name="connsiteX2" fmla="*/ 3990532 w 11889722"/>
              <a:gd name="connsiteY2" fmla="*/ 1429884 h 2112466"/>
              <a:gd name="connsiteX3" fmla="*/ 6960819 w 11889722"/>
              <a:gd name="connsiteY3" fmla="*/ 1623538 h 2112466"/>
              <a:gd name="connsiteX4" fmla="*/ 9803053 w 11889722"/>
              <a:gd name="connsiteY4" fmla="*/ 448495 h 2112466"/>
              <a:gd name="connsiteX5" fmla="*/ 11889722 w 11889722"/>
              <a:gd name="connsiteY5" fmla="*/ 0 h 2112466"/>
              <a:gd name="connsiteX0" fmla="*/ 0 w 12095613"/>
              <a:gd name="connsiteY0" fmla="*/ 1849993 h 2239634"/>
              <a:gd name="connsiteX1" fmla="*/ 1752726 w 12095613"/>
              <a:gd name="connsiteY1" fmla="*/ 2217495 h 2239634"/>
              <a:gd name="connsiteX2" fmla="*/ 3990532 w 12095613"/>
              <a:gd name="connsiteY2" fmla="*/ 1557052 h 2239634"/>
              <a:gd name="connsiteX3" fmla="*/ 6960819 w 12095613"/>
              <a:gd name="connsiteY3" fmla="*/ 1750706 h 2239634"/>
              <a:gd name="connsiteX4" fmla="*/ 9803053 w 12095613"/>
              <a:gd name="connsiteY4" fmla="*/ 575663 h 2239634"/>
              <a:gd name="connsiteX5" fmla="*/ 12095613 w 12095613"/>
              <a:gd name="connsiteY5" fmla="*/ 0 h 2239634"/>
              <a:gd name="connsiteX0" fmla="*/ 0 w 12095613"/>
              <a:gd name="connsiteY0" fmla="*/ 1849993 h 2239634"/>
              <a:gd name="connsiteX1" fmla="*/ 1752726 w 12095613"/>
              <a:gd name="connsiteY1" fmla="*/ 2217495 h 2239634"/>
              <a:gd name="connsiteX2" fmla="*/ 3990532 w 12095613"/>
              <a:gd name="connsiteY2" fmla="*/ 1557052 h 2239634"/>
              <a:gd name="connsiteX3" fmla="*/ 6960819 w 12095613"/>
              <a:gd name="connsiteY3" fmla="*/ 1750706 h 2239634"/>
              <a:gd name="connsiteX4" fmla="*/ 9803053 w 12095613"/>
              <a:gd name="connsiteY4" fmla="*/ 575663 h 2239634"/>
              <a:gd name="connsiteX5" fmla="*/ 12095613 w 12095613"/>
              <a:gd name="connsiteY5" fmla="*/ 0 h 2239634"/>
              <a:gd name="connsiteX0" fmla="*/ 0 w 12095613"/>
              <a:gd name="connsiteY0" fmla="*/ 1849993 h 2239634"/>
              <a:gd name="connsiteX1" fmla="*/ 1752726 w 12095613"/>
              <a:gd name="connsiteY1" fmla="*/ 2217495 h 2239634"/>
              <a:gd name="connsiteX2" fmla="*/ 3990532 w 12095613"/>
              <a:gd name="connsiteY2" fmla="*/ 1557052 h 2239634"/>
              <a:gd name="connsiteX3" fmla="*/ 6960819 w 12095613"/>
              <a:gd name="connsiteY3" fmla="*/ 1750706 h 2239634"/>
              <a:gd name="connsiteX4" fmla="*/ 9803053 w 12095613"/>
              <a:gd name="connsiteY4" fmla="*/ 575663 h 2239634"/>
              <a:gd name="connsiteX5" fmla="*/ 12095613 w 12095613"/>
              <a:gd name="connsiteY5" fmla="*/ 0 h 2239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95613" h="2239634">
                <a:moveTo>
                  <a:pt x="0" y="1849993"/>
                </a:moveTo>
                <a:cubicBezTo>
                  <a:pt x="573087" y="2269093"/>
                  <a:pt x="1087637" y="2266318"/>
                  <a:pt x="1752726" y="2217495"/>
                </a:cubicBezTo>
                <a:cubicBezTo>
                  <a:pt x="2417815" y="2168672"/>
                  <a:pt x="3122516" y="1634850"/>
                  <a:pt x="3990532" y="1557052"/>
                </a:cubicBezTo>
                <a:cubicBezTo>
                  <a:pt x="4858548" y="1479254"/>
                  <a:pt x="5992066" y="1914271"/>
                  <a:pt x="6960819" y="1750706"/>
                </a:cubicBezTo>
                <a:cubicBezTo>
                  <a:pt x="7929572" y="1587141"/>
                  <a:pt x="8947254" y="867447"/>
                  <a:pt x="9803053" y="575663"/>
                </a:cubicBezTo>
                <a:cubicBezTo>
                  <a:pt x="10658852" y="283879"/>
                  <a:pt x="11241547" y="1212396"/>
                  <a:pt x="12095613" y="0"/>
                </a:cubicBezTo>
              </a:path>
            </a:pathLst>
          </a:cu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Group 2"/>
          <p:cNvGrpSpPr/>
          <p:nvPr/>
        </p:nvGrpSpPr>
        <p:grpSpPr>
          <a:xfrm>
            <a:off x="2565514" y="3641064"/>
            <a:ext cx="1140750" cy="883311"/>
            <a:chOff x="2565513" y="3641064"/>
            <a:chExt cx="1186336" cy="883311"/>
          </a:xfrm>
        </p:grpSpPr>
        <p:grpSp>
          <p:nvGrpSpPr>
            <p:cNvPr id="12" name="Group 9"/>
            <p:cNvGrpSpPr/>
            <p:nvPr/>
          </p:nvGrpSpPr>
          <p:grpSpPr>
            <a:xfrm>
              <a:off x="2565513" y="3641064"/>
              <a:ext cx="1186336" cy="883311"/>
              <a:chOff x="3497941" y="1465941"/>
              <a:chExt cx="4347030" cy="3236688"/>
            </a:xfrm>
          </p:grpSpPr>
          <p:sp>
            <p:nvSpPr>
              <p:cNvPr id="14" name="Freeform: Shape 16"/>
              <p:cNvSpPr/>
              <p:nvPr/>
            </p:nvSpPr>
            <p:spPr>
              <a:xfrm>
                <a:off x="3722914" y="1712687"/>
                <a:ext cx="4122057" cy="2989942"/>
              </a:xfrm>
              <a:custGeom>
                <a:avLst/>
                <a:gdLst>
                  <a:gd name="connsiteX0" fmla="*/ 0 w 4122057"/>
                  <a:gd name="connsiteY0" fmla="*/ 1081313 h 2989942"/>
                  <a:gd name="connsiteX1" fmla="*/ 1908629 w 4122057"/>
                  <a:gd name="connsiteY1" fmla="*/ 2989942 h 2989942"/>
                  <a:gd name="connsiteX2" fmla="*/ 4122057 w 4122057"/>
                  <a:gd name="connsiteY2" fmla="*/ 2989942 h 2989942"/>
                  <a:gd name="connsiteX3" fmla="*/ 1132115 w 4122057"/>
                  <a:gd name="connsiteY3" fmla="*/ 0 h 2989942"/>
                  <a:gd name="connsiteX4" fmla="*/ 0 w 4122057"/>
                  <a:gd name="connsiteY4" fmla="*/ 1081313 h 2989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2057" h="2989942">
                    <a:moveTo>
                      <a:pt x="0" y="1081313"/>
                    </a:moveTo>
                    <a:lnTo>
                      <a:pt x="1908629" y="2989942"/>
                    </a:lnTo>
                    <a:lnTo>
                      <a:pt x="4122057" y="2989942"/>
                    </a:lnTo>
                    <a:lnTo>
                      <a:pt x="1132115" y="0"/>
                    </a:lnTo>
                    <a:lnTo>
                      <a:pt x="0" y="1081313"/>
                    </a:lnTo>
                    <a:close/>
                  </a:path>
                </a:pathLst>
              </a:custGeom>
              <a:gradFill>
                <a:gsLst>
                  <a:gs pos="0">
                    <a:schemeClr val="accent3"/>
                  </a:gs>
                  <a:gs pos="56000">
                    <a:schemeClr val="accent5">
                      <a:alpha val="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Oval 17"/>
              <p:cNvSpPr/>
              <p:nvPr/>
            </p:nvSpPr>
            <p:spPr>
              <a:xfrm>
                <a:off x="3497941" y="1465941"/>
                <a:ext cx="1574802" cy="1574802"/>
              </a:xfrm>
              <a:prstGeom prst="ellipse">
                <a:avLst/>
              </a:prstGeom>
              <a:solidFill>
                <a:srgbClr val="2842A2"/>
              </a:solidFill>
              <a:ln>
                <a:noFill/>
              </a:ln>
              <a:effectLst>
                <a:outerShdw blurRad="50800" dist="25400" dir="2700000" algn="tl"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3" name="TextBox 18"/>
            <p:cNvSpPr txBox="1"/>
            <p:nvPr/>
          </p:nvSpPr>
          <p:spPr>
            <a:xfrm>
              <a:off x="2627153" y="3671284"/>
              <a:ext cx="306494" cy="369332"/>
            </a:xfrm>
            <a:prstGeom prst="rect">
              <a:avLst/>
            </a:prstGeom>
            <a:noFill/>
          </p:spPr>
          <p:txBody>
            <a:bodyPr wrap="none" rtlCol="0">
              <a:spAutoFit/>
            </a:bodyPr>
            <a:lstStyle/>
            <a:p>
              <a:r>
                <a:rPr lang="en-US" altLang="zh-CN" dirty="0">
                  <a:solidFill>
                    <a:schemeClr val="bg1"/>
                  </a:solidFill>
                  <a:latin typeface="Adobe Garamond Pro" panose="02020502060506020403" pitchFamily="18" charset="0"/>
                </a:rPr>
                <a:t>1</a:t>
              </a:r>
              <a:endParaRPr lang="zh-CN" altLang="en-US" dirty="0">
                <a:solidFill>
                  <a:schemeClr val="bg1"/>
                </a:solidFill>
                <a:latin typeface="Adobe Garamond Pro" panose="02020502060506020403" pitchFamily="18" charset="0"/>
              </a:endParaRPr>
            </a:p>
          </p:txBody>
        </p:sp>
      </p:grpSp>
      <p:grpSp>
        <p:nvGrpSpPr>
          <p:cNvPr id="16" name="Group 5"/>
          <p:cNvGrpSpPr/>
          <p:nvPr/>
        </p:nvGrpSpPr>
        <p:grpSpPr>
          <a:xfrm>
            <a:off x="5026395" y="3338261"/>
            <a:ext cx="1140750" cy="883311"/>
            <a:chOff x="5713423" y="3355314"/>
            <a:chExt cx="1186336" cy="883311"/>
          </a:xfrm>
        </p:grpSpPr>
        <p:grpSp>
          <p:nvGrpSpPr>
            <p:cNvPr id="17" name="Group 10"/>
            <p:cNvGrpSpPr/>
            <p:nvPr/>
          </p:nvGrpSpPr>
          <p:grpSpPr>
            <a:xfrm>
              <a:off x="5713423" y="3355314"/>
              <a:ext cx="1186336" cy="883311"/>
              <a:chOff x="3497941" y="1465941"/>
              <a:chExt cx="4347030" cy="3236688"/>
            </a:xfrm>
          </p:grpSpPr>
          <p:sp>
            <p:nvSpPr>
              <p:cNvPr id="19" name="Freeform: Shape 11"/>
              <p:cNvSpPr/>
              <p:nvPr/>
            </p:nvSpPr>
            <p:spPr>
              <a:xfrm>
                <a:off x="3722914" y="1712687"/>
                <a:ext cx="4122057" cy="2989942"/>
              </a:xfrm>
              <a:custGeom>
                <a:avLst/>
                <a:gdLst>
                  <a:gd name="connsiteX0" fmla="*/ 0 w 4122057"/>
                  <a:gd name="connsiteY0" fmla="*/ 1081313 h 2989942"/>
                  <a:gd name="connsiteX1" fmla="*/ 1908629 w 4122057"/>
                  <a:gd name="connsiteY1" fmla="*/ 2989942 h 2989942"/>
                  <a:gd name="connsiteX2" fmla="*/ 4122057 w 4122057"/>
                  <a:gd name="connsiteY2" fmla="*/ 2989942 h 2989942"/>
                  <a:gd name="connsiteX3" fmla="*/ 1132115 w 4122057"/>
                  <a:gd name="connsiteY3" fmla="*/ 0 h 2989942"/>
                  <a:gd name="connsiteX4" fmla="*/ 0 w 4122057"/>
                  <a:gd name="connsiteY4" fmla="*/ 1081313 h 2989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2057" h="2989942">
                    <a:moveTo>
                      <a:pt x="0" y="1081313"/>
                    </a:moveTo>
                    <a:lnTo>
                      <a:pt x="1908629" y="2989942"/>
                    </a:lnTo>
                    <a:lnTo>
                      <a:pt x="4122057" y="2989942"/>
                    </a:lnTo>
                    <a:lnTo>
                      <a:pt x="1132115" y="0"/>
                    </a:lnTo>
                    <a:lnTo>
                      <a:pt x="0" y="1081313"/>
                    </a:lnTo>
                    <a:close/>
                  </a:path>
                </a:pathLst>
              </a:custGeom>
              <a:gradFill>
                <a:gsLst>
                  <a:gs pos="0">
                    <a:schemeClr val="accent3"/>
                  </a:gs>
                  <a:gs pos="56000">
                    <a:schemeClr val="accent5">
                      <a:alpha val="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Oval 12"/>
              <p:cNvSpPr/>
              <p:nvPr/>
            </p:nvSpPr>
            <p:spPr>
              <a:xfrm>
                <a:off x="3497941" y="1465941"/>
                <a:ext cx="1574802" cy="1574802"/>
              </a:xfrm>
              <a:prstGeom prst="ellipse">
                <a:avLst/>
              </a:prstGeom>
              <a:solidFill>
                <a:srgbClr val="2842A2"/>
              </a:solidFill>
              <a:ln>
                <a:noFill/>
              </a:ln>
              <a:effectLst>
                <a:outerShdw blurRad="50800" dist="25400" dir="2700000" algn="tl"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18" name="TextBox 13"/>
            <p:cNvSpPr txBox="1"/>
            <p:nvPr/>
          </p:nvSpPr>
          <p:spPr>
            <a:xfrm>
              <a:off x="5775063" y="3385534"/>
              <a:ext cx="306494" cy="369332"/>
            </a:xfrm>
            <a:prstGeom prst="rect">
              <a:avLst/>
            </a:prstGeom>
            <a:noFill/>
          </p:spPr>
          <p:txBody>
            <a:bodyPr wrap="none" rtlCol="0">
              <a:spAutoFit/>
            </a:bodyPr>
            <a:lstStyle/>
            <a:p>
              <a:r>
                <a:rPr lang="en-US" altLang="zh-CN" dirty="0">
                  <a:solidFill>
                    <a:schemeClr val="bg1"/>
                  </a:solidFill>
                  <a:latin typeface="Adobe Garamond Pro" panose="02020502060506020403" pitchFamily="18" charset="0"/>
                </a:rPr>
                <a:t>2</a:t>
              </a:r>
              <a:endParaRPr lang="zh-CN" altLang="en-US" dirty="0">
                <a:solidFill>
                  <a:schemeClr val="bg1"/>
                </a:solidFill>
                <a:latin typeface="Adobe Garamond Pro" panose="02020502060506020403" pitchFamily="18" charset="0"/>
              </a:endParaRPr>
            </a:p>
          </p:txBody>
        </p:sp>
      </p:grpSp>
      <p:grpSp>
        <p:nvGrpSpPr>
          <p:cNvPr id="21" name="Group 7"/>
          <p:cNvGrpSpPr/>
          <p:nvPr/>
        </p:nvGrpSpPr>
        <p:grpSpPr>
          <a:xfrm>
            <a:off x="8263590" y="2700526"/>
            <a:ext cx="1140750" cy="883311"/>
            <a:chOff x="8748977" y="2696700"/>
            <a:chExt cx="1186336" cy="883311"/>
          </a:xfrm>
        </p:grpSpPr>
        <p:grpSp>
          <p:nvGrpSpPr>
            <p:cNvPr id="22" name="Group 14"/>
            <p:cNvGrpSpPr/>
            <p:nvPr/>
          </p:nvGrpSpPr>
          <p:grpSpPr>
            <a:xfrm>
              <a:off x="8748977" y="2696700"/>
              <a:ext cx="1186336" cy="883311"/>
              <a:chOff x="3497941" y="1465941"/>
              <a:chExt cx="4347030" cy="3236688"/>
            </a:xfrm>
          </p:grpSpPr>
          <p:sp>
            <p:nvSpPr>
              <p:cNvPr id="24" name="Freeform: Shape 15"/>
              <p:cNvSpPr/>
              <p:nvPr/>
            </p:nvSpPr>
            <p:spPr>
              <a:xfrm>
                <a:off x="3722914" y="1712687"/>
                <a:ext cx="4122057" cy="2989942"/>
              </a:xfrm>
              <a:custGeom>
                <a:avLst/>
                <a:gdLst>
                  <a:gd name="connsiteX0" fmla="*/ 0 w 4122057"/>
                  <a:gd name="connsiteY0" fmla="*/ 1081313 h 2989942"/>
                  <a:gd name="connsiteX1" fmla="*/ 1908629 w 4122057"/>
                  <a:gd name="connsiteY1" fmla="*/ 2989942 h 2989942"/>
                  <a:gd name="connsiteX2" fmla="*/ 4122057 w 4122057"/>
                  <a:gd name="connsiteY2" fmla="*/ 2989942 h 2989942"/>
                  <a:gd name="connsiteX3" fmla="*/ 1132115 w 4122057"/>
                  <a:gd name="connsiteY3" fmla="*/ 0 h 2989942"/>
                  <a:gd name="connsiteX4" fmla="*/ 0 w 4122057"/>
                  <a:gd name="connsiteY4" fmla="*/ 1081313 h 2989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2057" h="2989942">
                    <a:moveTo>
                      <a:pt x="0" y="1081313"/>
                    </a:moveTo>
                    <a:lnTo>
                      <a:pt x="1908629" y="2989942"/>
                    </a:lnTo>
                    <a:lnTo>
                      <a:pt x="4122057" y="2989942"/>
                    </a:lnTo>
                    <a:lnTo>
                      <a:pt x="1132115" y="0"/>
                    </a:lnTo>
                    <a:lnTo>
                      <a:pt x="0" y="1081313"/>
                    </a:lnTo>
                    <a:close/>
                  </a:path>
                </a:pathLst>
              </a:custGeom>
              <a:gradFill>
                <a:gsLst>
                  <a:gs pos="0">
                    <a:schemeClr val="accent3"/>
                  </a:gs>
                  <a:gs pos="56000">
                    <a:schemeClr val="accent5">
                      <a:alpha val="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Oval 19"/>
              <p:cNvSpPr/>
              <p:nvPr/>
            </p:nvSpPr>
            <p:spPr>
              <a:xfrm>
                <a:off x="3497941" y="1465941"/>
                <a:ext cx="1574802" cy="1574802"/>
              </a:xfrm>
              <a:prstGeom prst="ellipse">
                <a:avLst/>
              </a:prstGeom>
              <a:solidFill>
                <a:srgbClr val="2842A2"/>
              </a:solidFill>
              <a:ln>
                <a:noFill/>
              </a:ln>
              <a:effectLst>
                <a:outerShdw blurRad="50800" dist="25400" dir="2700000" algn="tl"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23" name="TextBox 20"/>
            <p:cNvSpPr txBox="1"/>
            <p:nvPr/>
          </p:nvSpPr>
          <p:spPr>
            <a:xfrm>
              <a:off x="8810617" y="2726920"/>
              <a:ext cx="306494" cy="369332"/>
            </a:xfrm>
            <a:prstGeom prst="rect">
              <a:avLst/>
            </a:prstGeom>
            <a:noFill/>
          </p:spPr>
          <p:txBody>
            <a:bodyPr wrap="none" rtlCol="0">
              <a:spAutoFit/>
            </a:bodyPr>
            <a:lstStyle/>
            <a:p>
              <a:r>
                <a:rPr lang="en-US" altLang="zh-CN" dirty="0">
                  <a:solidFill>
                    <a:schemeClr val="bg1"/>
                  </a:solidFill>
                  <a:latin typeface="Adobe Garamond Pro" panose="02020502060506020403" pitchFamily="18" charset="0"/>
                </a:rPr>
                <a:t>3</a:t>
              </a:r>
              <a:endParaRPr lang="zh-CN" altLang="en-US" dirty="0">
                <a:solidFill>
                  <a:schemeClr val="bg1"/>
                </a:solidFill>
                <a:latin typeface="Adobe Garamond Pro" panose="02020502060506020403" pitchFamily="18" charset="0"/>
              </a:endParaRPr>
            </a:p>
          </p:txBody>
        </p:sp>
      </p:grpSp>
      <p:sp>
        <p:nvSpPr>
          <p:cNvPr id="26" name="TextBox 21"/>
          <p:cNvSpPr txBox="1"/>
          <p:nvPr/>
        </p:nvSpPr>
        <p:spPr>
          <a:xfrm>
            <a:off x="587330" y="2968932"/>
            <a:ext cx="2578077" cy="646331"/>
          </a:xfrm>
          <a:prstGeom prst="rect">
            <a:avLst/>
          </a:prstGeom>
          <a:noFill/>
        </p:spPr>
        <p:txBody>
          <a:bodyPr wrap="square" rtlCol="0">
            <a:spAutoFit/>
          </a:bodyPr>
          <a:lstStyle>
            <a:defPPr>
              <a:defRPr lang="zh-CN"/>
            </a:defPPr>
            <a:lvl1pPr>
              <a:defRPr>
                <a:solidFill>
                  <a:schemeClr val="accent4"/>
                </a:solidFill>
                <a:latin typeface="Adobe Garamond Pro" panose="02020502060506020403" pitchFamily="18" charset="0"/>
              </a:defRPr>
            </a:lvl1pPr>
          </a:lstStyle>
          <a:p>
            <a:pPr algn="r"/>
            <a:r>
              <a:rPr lang="zh-CN" altLang="en-US" b="1" dirty="0">
                <a:solidFill>
                  <a:srgbClr val="2842A2"/>
                </a:solidFill>
                <a:latin typeface="方正清刻本悦宋简体" panose="02000000000000000000" pitchFamily="2" charset="-122"/>
                <a:ea typeface="方正清刻本悦宋简体" panose="02000000000000000000" pitchFamily="2" charset="-122"/>
              </a:rPr>
              <a:t>早期阶</a:t>
            </a:r>
            <a:r>
              <a:rPr lang="zh-CN" altLang="en-US" b="1" dirty="0" smtClean="0">
                <a:solidFill>
                  <a:srgbClr val="2842A2"/>
                </a:solidFill>
                <a:latin typeface="方正清刻本悦宋简体" panose="02000000000000000000" pitchFamily="2" charset="-122"/>
                <a:ea typeface="方正清刻本悦宋简体" panose="02000000000000000000" pitchFamily="2" charset="-122"/>
              </a:rPr>
              <a:t>段</a:t>
            </a:r>
            <a:r>
              <a:rPr lang="en-US" altLang="zh-CN" b="1" dirty="0" smtClean="0">
                <a:solidFill>
                  <a:srgbClr val="2842A2"/>
                </a:solidFill>
                <a:latin typeface="方正清刻本悦宋简体" panose="02000000000000000000" pitchFamily="2" charset="-122"/>
                <a:ea typeface="方正清刻本悦宋简体" panose="02000000000000000000" pitchFamily="2" charset="-122"/>
              </a:rPr>
              <a:t/>
            </a:r>
            <a:br>
              <a:rPr lang="en-US" altLang="zh-CN" b="1" dirty="0" smtClean="0">
                <a:solidFill>
                  <a:srgbClr val="2842A2"/>
                </a:solidFill>
                <a:latin typeface="方正清刻本悦宋简体" panose="02000000000000000000" pitchFamily="2" charset="-122"/>
                <a:ea typeface="方正清刻本悦宋简体" panose="02000000000000000000" pitchFamily="2" charset="-122"/>
              </a:rPr>
            </a:br>
            <a:r>
              <a:rPr lang="zh-CN" altLang="en-US" b="1" dirty="0" smtClean="0">
                <a:solidFill>
                  <a:srgbClr val="2842A2"/>
                </a:solidFill>
                <a:latin typeface="方正清刻本悦宋简体" panose="02000000000000000000" pitchFamily="2" charset="-122"/>
                <a:ea typeface="方正清刻本悦宋简体" panose="02000000000000000000" pitchFamily="2" charset="-122"/>
              </a:rPr>
              <a:t>（</a:t>
            </a:r>
            <a:r>
              <a:rPr lang="en-US" altLang="zh-CN" b="1" dirty="0" smtClean="0">
                <a:solidFill>
                  <a:srgbClr val="2842A2"/>
                </a:solidFill>
                <a:latin typeface="方正清刻本悦宋简体" panose="02000000000000000000" pitchFamily="2" charset="-122"/>
                <a:ea typeface="方正清刻本悦宋简体" panose="02000000000000000000" pitchFamily="2" charset="-122"/>
              </a:rPr>
              <a:t>1970-1990</a:t>
            </a:r>
            <a:r>
              <a:rPr lang="zh-CN" altLang="en-US" b="1" dirty="0" smtClean="0">
                <a:solidFill>
                  <a:srgbClr val="2842A2"/>
                </a:solidFill>
                <a:latin typeface="方正清刻本悦宋简体" panose="02000000000000000000" pitchFamily="2" charset="-122"/>
                <a:ea typeface="方正清刻本悦宋简体" panose="02000000000000000000" pitchFamily="2" charset="-122"/>
              </a:rPr>
              <a:t>）</a:t>
            </a:r>
            <a:endParaRPr lang="zh-CN" altLang="en-US" b="1" dirty="0">
              <a:solidFill>
                <a:srgbClr val="2842A2"/>
              </a:solidFill>
              <a:latin typeface="方正清刻本悦宋简体" panose="02000000000000000000" pitchFamily="2" charset="-122"/>
              <a:ea typeface="方正清刻本悦宋简体" panose="02000000000000000000" pitchFamily="2" charset="-122"/>
            </a:endParaRPr>
          </a:p>
        </p:txBody>
      </p:sp>
      <p:sp>
        <p:nvSpPr>
          <p:cNvPr id="27" name="Rectangle 22"/>
          <p:cNvSpPr/>
          <p:nvPr/>
        </p:nvSpPr>
        <p:spPr>
          <a:xfrm>
            <a:off x="1080620" y="4362791"/>
            <a:ext cx="2915308" cy="738664"/>
          </a:xfrm>
          <a:prstGeom prst="rect">
            <a:avLst/>
          </a:prstGeom>
        </p:spPr>
        <p:txBody>
          <a:bodyPr wrap="square">
            <a:spAutoFit/>
          </a:bodyPr>
          <a:lstStyle/>
          <a:p>
            <a:pPr marL="171450" indent="-171450" algn="just">
              <a:spcAft>
                <a:spcPts val="600"/>
              </a:spcAft>
              <a:buFont typeface="Arial" panose="020B0604020202020204" pitchFamily="34" charset="0"/>
              <a:buChar char="▫"/>
            </a:pPr>
            <a:r>
              <a:rPr lang="zh-CN" altLang="en-US" sz="1400" dirty="0">
                <a:latin typeface="等线" panose="02010600030101010101" pitchFamily="2" charset="-122"/>
                <a:ea typeface="等线" panose="02010600030101010101" pitchFamily="2" charset="-122"/>
              </a:rPr>
              <a:t>使用基于</a:t>
            </a:r>
            <a:r>
              <a:rPr lang="zh-CN" altLang="en-US" sz="1400" b="1" u="sng" dirty="0">
                <a:latin typeface="等线" panose="02010600030101010101" pitchFamily="2" charset="-122"/>
                <a:ea typeface="等线" panose="02010600030101010101" pitchFamily="2" charset="-122"/>
              </a:rPr>
              <a:t>颜色、边缘特征</a:t>
            </a:r>
            <a:r>
              <a:rPr lang="zh-CN" altLang="en-US" sz="1400" dirty="0">
                <a:latin typeface="等线" panose="02010600030101010101" pitchFamily="2" charset="-122"/>
                <a:ea typeface="等线" panose="02010600030101010101" pitchFamily="2" charset="-122"/>
              </a:rPr>
              <a:t>的图像处理方法来定位和分割车牌</a:t>
            </a:r>
            <a:r>
              <a:rPr lang="en-US" altLang="zh-CN" sz="1400" dirty="0">
                <a:latin typeface="等线" panose="02010600030101010101" pitchFamily="2" charset="-122"/>
                <a:ea typeface="等线" panose="02010600030101010101" pitchFamily="2" charset="-122"/>
              </a:rPr>
              <a:t>,</a:t>
            </a:r>
            <a:r>
              <a:rPr lang="zh-CN" altLang="en-US" sz="1400" dirty="0">
                <a:latin typeface="等线" panose="02010600030101010101" pitchFamily="2" charset="-122"/>
                <a:ea typeface="等线" panose="02010600030101010101" pitchFamily="2" charset="-122"/>
              </a:rPr>
              <a:t>然后</a:t>
            </a:r>
            <a:r>
              <a:rPr lang="zh-CN" altLang="en-US" sz="1400" b="1" u="sng" dirty="0">
                <a:latin typeface="等线" panose="02010600030101010101" pitchFamily="2" charset="-122"/>
                <a:ea typeface="等线" panose="02010600030101010101" pitchFamily="2" charset="-122"/>
              </a:rPr>
              <a:t>模板匹配</a:t>
            </a:r>
            <a:r>
              <a:rPr lang="zh-CN" altLang="en-US" sz="1400" dirty="0">
                <a:latin typeface="等线" panose="02010600030101010101" pitchFamily="2" charset="-122"/>
                <a:ea typeface="等线" panose="02010600030101010101" pitchFamily="2" charset="-122"/>
              </a:rPr>
              <a:t>等方法识别字符。</a:t>
            </a:r>
            <a:endParaRPr lang="zh-CN" altLang="en-US" sz="1400" dirty="0">
              <a:solidFill>
                <a:schemeClr val="tx1">
                  <a:lumMod val="75000"/>
                  <a:lumOff val="25000"/>
                </a:schemeClr>
              </a:solidFill>
              <a:latin typeface="等线" panose="02010600030101010101" pitchFamily="2" charset="-122"/>
              <a:ea typeface="等线" panose="02010600030101010101" pitchFamily="2" charset="-122"/>
              <a:cs typeface="Arial" panose="020B0604020202020204" pitchFamily="34" charset="0"/>
            </a:endParaRPr>
          </a:p>
        </p:txBody>
      </p:sp>
      <p:sp>
        <p:nvSpPr>
          <p:cNvPr id="28" name="Rectangle 23"/>
          <p:cNvSpPr/>
          <p:nvPr/>
        </p:nvSpPr>
        <p:spPr>
          <a:xfrm>
            <a:off x="4601067" y="4116571"/>
            <a:ext cx="2718038" cy="738664"/>
          </a:xfrm>
          <a:prstGeom prst="rect">
            <a:avLst/>
          </a:prstGeom>
        </p:spPr>
        <p:txBody>
          <a:bodyPr wrap="square">
            <a:spAutoFit/>
          </a:bodyPr>
          <a:lstStyle/>
          <a:p>
            <a:pPr marL="171450" indent="-171450" algn="just">
              <a:spcAft>
                <a:spcPts val="600"/>
              </a:spcAft>
              <a:buFont typeface="Arial" panose="020B0604020202020204" pitchFamily="34" charset="0"/>
              <a:buChar char="▫"/>
            </a:pPr>
            <a:r>
              <a:rPr lang="zh-CN" altLang="en-US" sz="1400" dirty="0">
                <a:latin typeface="等线" panose="02010600030101010101" pitchFamily="2" charset="-122"/>
                <a:ea typeface="等线" panose="02010600030101010101" pitchFamily="2" charset="-122"/>
              </a:rPr>
              <a:t>基于机器学习算法的方法，如支持向量机（</a:t>
            </a:r>
            <a:r>
              <a:rPr lang="en-US" altLang="zh-CN" sz="1400" dirty="0">
                <a:latin typeface="等线" panose="02010600030101010101" pitchFamily="2" charset="-122"/>
                <a:ea typeface="等线" panose="02010600030101010101" pitchFamily="2" charset="-122"/>
              </a:rPr>
              <a:t>SVM</a:t>
            </a:r>
            <a:r>
              <a:rPr lang="zh-CN" altLang="en-US" sz="1400" dirty="0">
                <a:latin typeface="等线" panose="02010600030101010101" pitchFamily="2" charset="-122"/>
                <a:ea typeface="等线" panose="02010600030101010101" pitchFamily="2" charset="-122"/>
              </a:rPr>
              <a:t>）、神经网络等。</a:t>
            </a:r>
          </a:p>
        </p:txBody>
      </p:sp>
      <p:sp>
        <p:nvSpPr>
          <p:cNvPr id="29" name="Rectangle 24"/>
          <p:cNvSpPr/>
          <p:nvPr/>
        </p:nvSpPr>
        <p:spPr>
          <a:xfrm>
            <a:off x="7504465" y="3693912"/>
            <a:ext cx="2718038" cy="954107"/>
          </a:xfrm>
          <a:prstGeom prst="rect">
            <a:avLst/>
          </a:prstGeom>
        </p:spPr>
        <p:txBody>
          <a:bodyPr wrap="square">
            <a:spAutoFit/>
          </a:bodyPr>
          <a:lstStyle/>
          <a:p>
            <a:pPr marL="171450" indent="-171450" algn="just">
              <a:spcAft>
                <a:spcPts val="600"/>
              </a:spcAft>
              <a:buFont typeface="Arial" panose="020B0604020202020204" pitchFamily="34" charset="0"/>
              <a:buChar char="▫"/>
            </a:pPr>
            <a:r>
              <a:rPr lang="zh-CN" altLang="en-US" sz="1400" dirty="0">
                <a:latin typeface="等线" panose="02010600030101010101" pitchFamily="2" charset="-122"/>
                <a:ea typeface="等线" panose="02010600030101010101" pitchFamily="2" charset="-122"/>
              </a:rPr>
              <a:t>深度学习逐渐成为主流。使用</a:t>
            </a:r>
            <a:r>
              <a:rPr lang="en-US" altLang="zh-CN" sz="1400" dirty="0">
                <a:latin typeface="等线" panose="02010600030101010101" pitchFamily="2" charset="-122"/>
                <a:ea typeface="等线" panose="02010600030101010101" pitchFamily="2" charset="-122"/>
              </a:rPr>
              <a:t>CNN</a:t>
            </a:r>
            <a:r>
              <a:rPr lang="zh-CN" altLang="en-US" sz="1400" dirty="0">
                <a:latin typeface="等线" panose="02010600030101010101" pitchFamily="2" charset="-122"/>
                <a:ea typeface="等线" panose="02010600030101010101" pitchFamily="2" charset="-122"/>
              </a:rPr>
              <a:t>、</a:t>
            </a:r>
            <a:r>
              <a:rPr lang="en-US" altLang="zh-CN" sz="1400" dirty="0">
                <a:latin typeface="等线" panose="02010600030101010101" pitchFamily="2" charset="-122"/>
                <a:ea typeface="等线" panose="02010600030101010101" pitchFamily="2" charset="-122"/>
              </a:rPr>
              <a:t>RPN</a:t>
            </a:r>
            <a:r>
              <a:rPr lang="zh-CN" altLang="en-US" sz="1400" dirty="0">
                <a:latin typeface="等线" panose="02010600030101010101" pitchFamily="2" charset="-122"/>
                <a:ea typeface="等线" panose="02010600030101010101" pitchFamily="2" charset="-122"/>
              </a:rPr>
              <a:t>等网络端到端地进行车牌检测和识别</a:t>
            </a:r>
            <a:r>
              <a:rPr lang="en-US" altLang="zh-CN" sz="1400" dirty="0">
                <a:latin typeface="等线" panose="02010600030101010101" pitchFamily="2" charset="-122"/>
                <a:ea typeface="等线" panose="02010600030101010101" pitchFamily="2" charset="-122"/>
              </a:rPr>
              <a:t>,</a:t>
            </a:r>
            <a:r>
              <a:rPr lang="zh-CN" altLang="en-US" sz="1400" dirty="0">
                <a:latin typeface="等线" panose="02010600030101010101" pitchFamily="2" charset="-122"/>
                <a:ea typeface="等线" panose="02010600030101010101" pitchFamily="2" charset="-122"/>
              </a:rPr>
              <a:t>无需复杂特征。</a:t>
            </a:r>
          </a:p>
        </p:txBody>
      </p:sp>
      <p:sp>
        <p:nvSpPr>
          <p:cNvPr id="30" name="TextBox 25"/>
          <p:cNvSpPr txBox="1"/>
          <p:nvPr/>
        </p:nvSpPr>
        <p:spPr>
          <a:xfrm>
            <a:off x="3706264" y="2616064"/>
            <a:ext cx="3039925" cy="646331"/>
          </a:xfrm>
          <a:prstGeom prst="rect">
            <a:avLst/>
          </a:prstGeom>
          <a:noFill/>
        </p:spPr>
        <p:txBody>
          <a:bodyPr wrap="square" rtlCol="0">
            <a:spAutoFit/>
          </a:bodyPr>
          <a:lstStyle>
            <a:defPPr>
              <a:defRPr lang="zh-CN"/>
            </a:defPPr>
            <a:lvl1pPr algn="r">
              <a:defRPr b="1">
                <a:solidFill>
                  <a:schemeClr val="accent1"/>
                </a:solidFill>
                <a:effectLst>
                  <a:outerShdw blurRad="38100" dist="12700" dir="2700000" algn="tl" rotWithShape="0">
                    <a:prstClr val="black">
                      <a:alpha val="40000"/>
                    </a:prstClr>
                  </a:outerShdw>
                </a:effectLst>
                <a:latin typeface="方正清刻本悦宋简体" panose="02000000000000000000" pitchFamily="2" charset="-122"/>
                <a:ea typeface="方正清刻本悦宋简体" panose="02000000000000000000" pitchFamily="2" charset="-122"/>
              </a:defRPr>
            </a:lvl1pPr>
          </a:lstStyle>
          <a:p>
            <a:pPr algn="ctr"/>
            <a:r>
              <a:rPr lang="zh-CN" altLang="en-US" dirty="0">
                <a:solidFill>
                  <a:srgbClr val="2842A2"/>
                </a:solidFill>
                <a:effectLst/>
              </a:rPr>
              <a:t>机器学习阶</a:t>
            </a:r>
            <a:r>
              <a:rPr lang="zh-CN" altLang="en-US" dirty="0" smtClean="0">
                <a:solidFill>
                  <a:srgbClr val="2842A2"/>
                </a:solidFill>
                <a:effectLst/>
              </a:rPr>
              <a:t>段</a:t>
            </a:r>
            <a:r>
              <a:rPr lang="en-US" altLang="zh-CN" dirty="0" smtClean="0">
                <a:solidFill>
                  <a:srgbClr val="2842A2"/>
                </a:solidFill>
                <a:effectLst/>
              </a:rPr>
              <a:t/>
            </a:r>
            <a:br>
              <a:rPr lang="en-US" altLang="zh-CN" dirty="0" smtClean="0">
                <a:solidFill>
                  <a:srgbClr val="2842A2"/>
                </a:solidFill>
                <a:effectLst/>
              </a:rPr>
            </a:br>
            <a:r>
              <a:rPr lang="zh-CN" altLang="en-US" dirty="0" smtClean="0">
                <a:solidFill>
                  <a:srgbClr val="2842A2"/>
                </a:solidFill>
                <a:effectLst/>
              </a:rPr>
              <a:t>（</a:t>
            </a:r>
            <a:r>
              <a:rPr lang="en-US" altLang="zh-CN" dirty="0" smtClean="0">
                <a:solidFill>
                  <a:srgbClr val="2842A2"/>
                </a:solidFill>
                <a:effectLst/>
              </a:rPr>
              <a:t>1990-2010</a:t>
            </a:r>
            <a:r>
              <a:rPr lang="zh-CN" altLang="en-US" dirty="0" smtClean="0">
                <a:solidFill>
                  <a:srgbClr val="2842A2"/>
                </a:solidFill>
                <a:effectLst/>
              </a:rPr>
              <a:t>）</a:t>
            </a:r>
            <a:endParaRPr lang="zh-CN" altLang="en-US" dirty="0">
              <a:solidFill>
                <a:srgbClr val="2842A2"/>
              </a:solidFill>
              <a:effectLst/>
            </a:endParaRPr>
          </a:p>
        </p:txBody>
      </p:sp>
      <p:sp>
        <p:nvSpPr>
          <p:cNvPr id="31" name="TextBox 26"/>
          <p:cNvSpPr txBox="1"/>
          <p:nvPr/>
        </p:nvSpPr>
        <p:spPr>
          <a:xfrm>
            <a:off x="7346156" y="1894733"/>
            <a:ext cx="2348890" cy="646331"/>
          </a:xfrm>
          <a:prstGeom prst="rect">
            <a:avLst/>
          </a:prstGeom>
          <a:noFill/>
        </p:spPr>
        <p:txBody>
          <a:bodyPr wrap="square" rtlCol="0">
            <a:spAutoFit/>
          </a:bodyPr>
          <a:lstStyle>
            <a:defPPr>
              <a:defRPr lang="zh-CN"/>
            </a:defPPr>
            <a:lvl1pPr algn="r">
              <a:defRPr b="1">
                <a:solidFill>
                  <a:schemeClr val="accent1"/>
                </a:solidFill>
                <a:effectLst>
                  <a:outerShdw blurRad="38100" dist="12700" dir="2700000" algn="tl" rotWithShape="0">
                    <a:prstClr val="black">
                      <a:alpha val="40000"/>
                    </a:prstClr>
                  </a:outerShdw>
                </a:effectLst>
                <a:latin typeface="方正清刻本悦宋简体" panose="02000000000000000000" pitchFamily="2" charset="-122"/>
                <a:ea typeface="方正清刻本悦宋简体" panose="02000000000000000000" pitchFamily="2" charset="-122"/>
              </a:defRPr>
            </a:lvl1pPr>
          </a:lstStyle>
          <a:p>
            <a:pPr algn="ctr"/>
            <a:r>
              <a:rPr lang="zh-CN" altLang="en-US" dirty="0">
                <a:solidFill>
                  <a:srgbClr val="2842A2"/>
                </a:solidFill>
                <a:effectLst/>
              </a:rPr>
              <a:t>深度学习阶</a:t>
            </a:r>
            <a:r>
              <a:rPr lang="zh-CN" altLang="en-US" dirty="0" smtClean="0">
                <a:solidFill>
                  <a:srgbClr val="2842A2"/>
                </a:solidFill>
                <a:effectLst/>
              </a:rPr>
              <a:t>段</a:t>
            </a:r>
            <a:endParaRPr lang="en-US" altLang="zh-CN" dirty="0" smtClean="0">
              <a:solidFill>
                <a:srgbClr val="2842A2"/>
              </a:solidFill>
              <a:effectLst/>
            </a:endParaRPr>
          </a:p>
          <a:p>
            <a:pPr algn="ctr"/>
            <a:r>
              <a:rPr lang="zh-CN" altLang="en-US" dirty="0" smtClean="0">
                <a:solidFill>
                  <a:srgbClr val="2842A2"/>
                </a:solidFill>
                <a:effectLst/>
              </a:rPr>
              <a:t>（</a:t>
            </a:r>
            <a:r>
              <a:rPr lang="en-US" altLang="zh-CN" dirty="0" smtClean="0">
                <a:solidFill>
                  <a:srgbClr val="2842A2"/>
                </a:solidFill>
                <a:effectLst/>
              </a:rPr>
              <a:t>2010-</a:t>
            </a:r>
            <a:r>
              <a:rPr lang="zh-CN" altLang="en-US" dirty="0" smtClean="0">
                <a:solidFill>
                  <a:srgbClr val="2842A2"/>
                </a:solidFill>
                <a:effectLst/>
              </a:rPr>
              <a:t>至今）</a:t>
            </a:r>
            <a:endParaRPr lang="zh-CN" altLang="en-US" dirty="0">
              <a:solidFill>
                <a:srgbClr val="2842A2"/>
              </a:solidFill>
              <a:effectLst/>
            </a:endParaRPr>
          </a:p>
        </p:txBody>
      </p:sp>
      <p:sp>
        <p:nvSpPr>
          <p:cNvPr id="33" name="TextBox 26"/>
          <p:cNvSpPr txBox="1"/>
          <p:nvPr/>
        </p:nvSpPr>
        <p:spPr>
          <a:xfrm>
            <a:off x="9926028" y="1132427"/>
            <a:ext cx="2442755" cy="646331"/>
          </a:xfrm>
          <a:prstGeom prst="rect">
            <a:avLst/>
          </a:prstGeom>
          <a:noFill/>
        </p:spPr>
        <p:txBody>
          <a:bodyPr wrap="square" rtlCol="0">
            <a:spAutoFit/>
          </a:bodyPr>
          <a:lstStyle>
            <a:defPPr>
              <a:defRPr lang="zh-CN"/>
            </a:defPPr>
            <a:lvl1pPr algn="r">
              <a:defRPr b="1">
                <a:solidFill>
                  <a:schemeClr val="accent1"/>
                </a:solidFill>
                <a:effectLst>
                  <a:outerShdw blurRad="38100" dist="12700" dir="2700000" algn="tl" rotWithShape="0">
                    <a:prstClr val="black">
                      <a:alpha val="40000"/>
                    </a:prstClr>
                  </a:outerShdw>
                </a:effectLst>
                <a:latin typeface="方正清刻本悦宋简体" panose="02000000000000000000" pitchFamily="2" charset="-122"/>
                <a:ea typeface="方正清刻本悦宋简体" panose="02000000000000000000" pitchFamily="2" charset="-122"/>
              </a:defRPr>
            </a:lvl1pPr>
          </a:lstStyle>
          <a:p>
            <a:pPr algn="ctr"/>
            <a:r>
              <a:rPr lang="zh-CN" altLang="en-US" dirty="0">
                <a:solidFill>
                  <a:srgbClr val="2842A2"/>
                </a:solidFill>
                <a:effectLst/>
              </a:rPr>
              <a:t>多</a:t>
            </a:r>
            <a:r>
              <a:rPr lang="zh-CN" altLang="en-US" dirty="0">
                <a:solidFill>
                  <a:srgbClr val="2842A2"/>
                </a:solidFill>
                <a:effectLst/>
              </a:rPr>
              <a:t>模态信息融</a:t>
            </a:r>
            <a:r>
              <a:rPr lang="zh-CN" altLang="en-US" dirty="0" smtClean="0">
                <a:solidFill>
                  <a:srgbClr val="2842A2"/>
                </a:solidFill>
                <a:effectLst/>
              </a:rPr>
              <a:t>合</a:t>
            </a:r>
            <a:endParaRPr lang="en-US" altLang="zh-CN" dirty="0" smtClean="0">
              <a:solidFill>
                <a:srgbClr val="2842A2"/>
              </a:solidFill>
              <a:effectLst/>
            </a:endParaRPr>
          </a:p>
          <a:p>
            <a:pPr algn="ctr"/>
            <a:r>
              <a:rPr lang="zh-CN" altLang="en-US" dirty="0" smtClean="0">
                <a:solidFill>
                  <a:srgbClr val="2842A2"/>
                </a:solidFill>
                <a:effectLst/>
              </a:rPr>
              <a:t>（</a:t>
            </a:r>
            <a:r>
              <a:rPr lang="en-US" altLang="zh-CN" dirty="0" smtClean="0">
                <a:solidFill>
                  <a:srgbClr val="2842A2"/>
                </a:solidFill>
                <a:effectLst/>
              </a:rPr>
              <a:t>2015-</a:t>
            </a:r>
            <a:r>
              <a:rPr lang="zh-CN" altLang="en-US" dirty="0" smtClean="0">
                <a:solidFill>
                  <a:srgbClr val="2842A2"/>
                </a:solidFill>
                <a:effectLst/>
              </a:rPr>
              <a:t>至今）</a:t>
            </a:r>
            <a:endParaRPr lang="zh-CN" altLang="en-US" dirty="0">
              <a:solidFill>
                <a:srgbClr val="2842A2"/>
              </a:solidFill>
              <a:effectLst/>
            </a:endParaRPr>
          </a:p>
        </p:txBody>
      </p:sp>
      <p:grpSp>
        <p:nvGrpSpPr>
          <p:cNvPr id="34" name="Group 7"/>
          <p:cNvGrpSpPr/>
          <p:nvPr/>
        </p:nvGrpSpPr>
        <p:grpSpPr>
          <a:xfrm>
            <a:off x="11147406" y="1957345"/>
            <a:ext cx="1186336" cy="883311"/>
            <a:chOff x="8748977" y="2696700"/>
            <a:chExt cx="1186336" cy="883311"/>
          </a:xfrm>
        </p:grpSpPr>
        <p:grpSp>
          <p:nvGrpSpPr>
            <p:cNvPr id="35" name="Group 14"/>
            <p:cNvGrpSpPr/>
            <p:nvPr/>
          </p:nvGrpSpPr>
          <p:grpSpPr>
            <a:xfrm>
              <a:off x="8748977" y="2696700"/>
              <a:ext cx="1186336" cy="883311"/>
              <a:chOff x="3497941" y="1465941"/>
              <a:chExt cx="4347030" cy="3236688"/>
            </a:xfrm>
          </p:grpSpPr>
          <p:sp>
            <p:nvSpPr>
              <p:cNvPr id="37" name="Freeform: Shape 15"/>
              <p:cNvSpPr/>
              <p:nvPr/>
            </p:nvSpPr>
            <p:spPr>
              <a:xfrm>
                <a:off x="3722914" y="1712687"/>
                <a:ext cx="4122057" cy="2989942"/>
              </a:xfrm>
              <a:custGeom>
                <a:avLst/>
                <a:gdLst>
                  <a:gd name="connsiteX0" fmla="*/ 0 w 4122057"/>
                  <a:gd name="connsiteY0" fmla="*/ 1081313 h 2989942"/>
                  <a:gd name="connsiteX1" fmla="*/ 1908629 w 4122057"/>
                  <a:gd name="connsiteY1" fmla="*/ 2989942 h 2989942"/>
                  <a:gd name="connsiteX2" fmla="*/ 4122057 w 4122057"/>
                  <a:gd name="connsiteY2" fmla="*/ 2989942 h 2989942"/>
                  <a:gd name="connsiteX3" fmla="*/ 1132115 w 4122057"/>
                  <a:gd name="connsiteY3" fmla="*/ 0 h 2989942"/>
                  <a:gd name="connsiteX4" fmla="*/ 0 w 4122057"/>
                  <a:gd name="connsiteY4" fmla="*/ 1081313 h 2989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2057" h="2989942">
                    <a:moveTo>
                      <a:pt x="0" y="1081313"/>
                    </a:moveTo>
                    <a:lnTo>
                      <a:pt x="1908629" y="2989942"/>
                    </a:lnTo>
                    <a:lnTo>
                      <a:pt x="4122057" y="2989942"/>
                    </a:lnTo>
                    <a:lnTo>
                      <a:pt x="1132115" y="0"/>
                    </a:lnTo>
                    <a:lnTo>
                      <a:pt x="0" y="1081313"/>
                    </a:lnTo>
                    <a:close/>
                  </a:path>
                </a:pathLst>
              </a:custGeom>
              <a:gradFill>
                <a:gsLst>
                  <a:gs pos="0">
                    <a:schemeClr val="accent3"/>
                  </a:gs>
                  <a:gs pos="56000">
                    <a:schemeClr val="accent5">
                      <a:alpha val="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Oval 19"/>
              <p:cNvSpPr/>
              <p:nvPr/>
            </p:nvSpPr>
            <p:spPr>
              <a:xfrm>
                <a:off x="3497941" y="1465941"/>
                <a:ext cx="1574802" cy="1574802"/>
              </a:xfrm>
              <a:prstGeom prst="ellipse">
                <a:avLst/>
              </a:prstGeom>
              <a:solidFill>
                <a:srgbClr val="2842A2"/>
              </a:solidFill>
              <a:ln>
                <a:noFill/>
              </a:ln>
              <a:effectLst>
                <a:outerShdw blurRad="50800" dist="25400" dir="2700000" algn="tl"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6" name="TextBox 20"/>
            <p:cNvSpPr txBox="1"/>
            <p:nvPr/>
          </p:nvSpPr>
          <p:spPr>
            <a:xfrm>
              <a:off x="8810617" y="2726920"/>
              <a:ext cx="306494" cy="369332"/>
            </a:xfrm>
            <a:prstGeom prst="rect">
              <a:avLst/>
            </a:prstGeom>
            <a:noFill/>
          </p:spPr>
          <p:txBody>
            <a:bodyPr wrap="none" rtlCol="0">
              <a:spAutoFit/>
            </a:bodyPr>
            <a:lstStyle/>
            <a:p>
              <a:r>
                <a:rPr lang="en-US" altLang="zh-CN" dirty="0" smtClean="0">
                  <a:solidFill>
                    <a:schemeClr val="bg1"/>
                  </a:solidFill>
                  <a:latin typeface="Adobe Garamond Pro" panose="02020502060506020403" pitchFamily="18" charset="0"/>
                </a:rPr>
                <a:t>4</a:t>
              </a:r>
              <a:endParaRPr lang="zh-CN" altLang="en-US" dirty="0">
                <a:solidFill>
                  <a:schemeClr val="bg1"/>
                </a:solidFill>
                <a:latin typeface="Adobe Garamond Pro" panose="02020502060506020403" pitchFamily="18" charset="0"/>
              </a:endParaRPr>
            </a:p>
          </p:txBody>
        </p:sp>
      </p:grpSp>
      <p:sp>
        <p:nvSpPr>
          <p:cNvPr id="39" name="Rectangle 24"/>
          <p:cNvSpPr/>
          <p:nvPr/>
        </p:nvSpPr>
        <p:spPr>
          <a:xfrm>
            <a:off x="9524882" y="2768382"/>
            <a:ext cx="2718038" cy="738664"/>
          </a:xfrm>
          <a:prstGeom prst="rect">
            <a:avLst/>
          </a:prstGeom>
        </p:spPr>
        <p:txBody>
          <a:bodyPr wrap="square">
            <a:spAutoFit/>
          </a:bodyPr>
          <a:lstStyle/>
          <a:p>
            <a:pPr marL="171450" indent="-171450" algn="just">
              <a:spcAft>
                <a:spcPts val="600"/>
              </a:spcAft>
              <a:buFont typeface="Arial" panose="020B0604020202020204" pitchFamily="34" charset="0"/>
              <a:buChar char="▫"/>
            </a:pPr>
            <a:r>
              <a:rPr lang="zh-CN" altLang="en-US" sz="1400" dirty="0"/>
              <a:t>将多种信息源进行融合，如图像、视频、红外等不同模态的信息。</a:t>
            </a:r>
            <a:endParaRPr lang="zh-CN" altLang="en-US" sz="14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3992747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par>
                          <p:cTn id="8" fill="hold">
                            <p:stCondLst>
                              <p:cond delay="2250"/>
                            </p:stCondLst>
                            <p:childTnLst>
                              <p:par>
                                <p:cTn id="9" presetID="52"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Scale>
                                      <p:cBhvr>
                                        <p:cTn id="1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11"/>
                                        </p:tgtEl>
                                        <p:attrNameLst>
                                          <p:attrName>ppt_x</p:attrName>
                                          <p:attrName>ppt_y</p:attrName>
                                        </p:attrNameLst>
                                      </p:cBhvr>
                                    </p:animMotion>
                                    <p:animEffect transition="in" filter="fade">
                                      <p:cBhvr>
                                        <p:cTn id="13" dur="1000"/>
                                        <p:tgtEl>
                                          <p:spTgt spid="11"/>
                                        </p:tgtEl>
                                      </p:cBhvr>
                                    </p:animEffect>
                                  </p:childTnLst>
                                </p:cTn>
                              </p:par>
                            </p:childTnLst>
                          </p:cTn>
                        </p:par>
                        <p:par>
                          <p:cTn id="14" fill="hold">
                            <p:stCondLst>
                              <p:cond delay="3250"/>
                            </p:stCondLst>
                            <p:childTnLst>
                              <p:par>
                                <p:cTn id="15" presetID="22" presetClass="entr" presetSubtype="4" fill="hold" grpId="0"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down)">
                                      <p:cBhvr>
                                        <p:cTn id="17" dur="500"/>
                                        <p:tgtEl>
                                          <p:spTgt spid="26"/>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up)">
                                      <p:cBhvr>
                                        <p:cTn id="20" dur="500"/>
                                        <p:tgtEl>
                                          <p:spTgt spid="27"/>
                                        </p:tgtEl>
                                      </p:cBhvr>
                                    </p:animEffect>
                                  </p:childTnLst>
                                </p:cTn>
                              </p:par>
                            </p:childTnLst>
                          </p:cTn>
                        </p:par>
                        <p:par>
                          <p:cTn id="21" fill="hold">
                            <p:stCondLst>
                              <p:cond delay="3750"/>
                            </p:stCondLst>
                            <p:childTnLst>
                              <p:par>
                                <p:cTn id="22" presetID="52" presetClass="entr" presetSubtype="0"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Scale>
                                      <p:cBhvr>
                                        <p:cTn id="2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16"/>
                                        </p:tgtEl>
                                        <p:attrNameLst>
                                          <p:attrName>ppt_x</p:attrName>
                                          <p:attrName>ppt_y</p:attrName>
                                        </p:attrNameLst>
                                      </p:cBhvr>
                                    </p:animMotion>
                                    <p:animEffect transition="in" filter="fade">
                                      <p:cBhvr>
                                        <p:cTn id="26" dur="1000"/>
                                        <p:tgtEl>
                                          <p:spTgt spid="16"/>
                                        </p:tgtEl>
                                      </p:cBhvr>
                                    </p:animEffect>
                                  </p:childTnLst>
                                </p:cTn>
                              </p:par>
                            </p:childTnLst>
                          </p:cTn>
                        </p:par>
                        <p:par>
                          <p:cTn id="27" fill="hold">
                            <p:stCondLst>
                              <p:cond delay="4750"/>
                            </p:stCondLst>
                            <p:childTnLst>
                              <p:par>
                                <p:cTn id="28" presetID="22" presetClass="entr" presetSubtype="4"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down)">
                                      <p:cBhvr>
                                        <p:cTn id="30" dur="500"/>
                                        <p:tgtEl>
                                          <p:spTgt spid="30"/>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up)">
                                      <p:cBhvr>
                                        <p:cTn id="33" dur="500"/>
                                        <p:tgtEl>
                                          <p:spTgt spid="28"/>
                                        </p:tgtEl>
                                      </p:cBhvr>
                                    </p:animEffect>
                                  </p:childTnLst>
                                </p:cTn>
                              </p:par>
                            </p:childTnLst>
                          </p:cTn>
                        </p:par>
                        <p:par>
                          <p:cTn id="34" fill="hold">
                            <p:stCondLst>
                              <p:cond delay="5250"/>
                            </p:stCondLst>
                            <p:childTnLst>
                              <p:par>
                                <p:cTn id="35" presetID="52" presetClass="entr" presetSubtype="0"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Scale>
                                      <p:cBhvr>
                                        <p:cTn id="37"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21"/>
                                        </p:tgtEl>
                                        <p:attrNameLst>
                                          <p:attrName>ppt_x</p:attrName>
                                          <p:attrName>ppt_y</p:attrName>
                                        </p:attrNameLst>
                                      </p:cBhvr>
                                    </p:animMotion>
                                    <p:animEffect transition="in" filter="fade">
                                      <p:cBhvr>
                                        <p:cTn id="39" dur="1000"/>
                                        <p:tgtEl>
                                          <p:spTgt spid="21"/>
                                        </p:tgtEl>
                                      </p:cBhvr>
                                    </p:animEffect>
                                  </p:childTnLst>
                                </p:cTn>
                              </p:par>
                            </p:childTnLst>
                          </p:cTn>
                        </p:par>
                        <p:par>
                          <p:cTn id="40" fill="hold">
                            <p:stCondLst>
                              <p:cond delay="6250"/>
                            </p:stCondLst>
                            <p:childTnLst>
                              <p:par>
                                <p:cTn id="41" presetID="22" presetClass="entr" presetSubtype="4" fill="hold" grpId="0"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down)">
                                      <p:cBhvr>
                                        <p:cTn id="43" dur="500"/>
                                        <p:tgtEl>
                                          <p:spTgt spid="31"/>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wipe(up)">
                                      <p:cBhvr>
                                        <p:cTn id="46" dur="500"/>
                                        <p:tgtEl>
                                          <p:spTgt spid="29"/>
                                        </p:tgtEl>
                                      </p:cBhvr>
                                    </p:animEffect>
                                  </p:childTnLst>
                                </p:cTn>
                              </p:par>
                            </p:childTnLst>
                          </p:cTn>
                        </p:par>
                        <p:par>
                          <p:cTn id="47" fill="hold">
                            <p:stCondLst>
                              <p:cond delay="6750"/>
                            </p:stCondLst>
                            <p:childTnLst>
                              <p:par>
                                <p:cTn id="48" presetID="22" presetClass="entr" presetSubtype="4" fill="hold" grpId="0" nodeType="after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wipe(down)">
                                      <p:cBhvr>
                                        <p:cTn id="50" dur="500"/>
                                        <p:tgtEl>
                                          <p:spTgt spid="33"/>
                                        </p:tgtEl>
                                      </p:cBhvr>
                                    </p:animEffect>
                                  </p:childTnLst>
                                </p:cTn>
                              </p:par>
                            </p:childTnLst>
                          </p:cTn>
                        </p:par>
                        <p:par>
                          <p:cTn id="51" fill="hold">
                            <p:stCondLst>
                              <p:cond delay="7250"/>
                            </p:stCondLst>
                            <p:childTnLst>
                              <p:par>
                                <p:cTn id="52" presetID="52" presetClass="entr" presetSubtype="0" fill="hold" nodeType="afterEffect">
                                  <p:stCondLst>
                                    <p:cond delay="0"/>
                                  </p:stCondLst>
                                  <p:childTnLst>
                                    <p:set>
                                      <p:cBhvr>
                                        <p:cTn id="53" dur="1" fill="hold">
                                          <p:stCondLst>
                                            <p:cond delay="0"/>
                                          </p:stCondLst>
                                        </p:cTn>
                                        <p:tgtEl>
                                          <p:spTgt spid="34"/>
                                        </p:tgtEl>
                                        <p:attrNameLst>
                                          <p:attrName>style.visibility</p:attrName>
                                        </p:attrNameLst>
                                      </p:cBhvr>
                                      <p:to>
                                        <p:strVal val="visible"/>
                                      </p:to>
                                    </p:set>
                                    <p:animScale>
                                      <p:cBhvr>
                                        <p:cTn id="54" dur="1000" decel="50000" fill="hold">
                                          <p:stCondLst>
                                            <p:cond delay="0"/>
                                          </p:stCondLst>
                                        </p:cTn>
                                        <p:tgtEl>
                                          <p:spTgt spid="3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1000" decel="50000" fill="hold">
                                          <p:stCondLst>
                                            <p:cond delay="0"/>
                                          </p:stCondLst>
                                        </p:cTn>
                                        <p:tgtEl>
                                          <p:spTgt spid="34"/>
                                        </p:tgtEl>
                                        <p:attrNameLst>
                                          <p:attrName>ppt_x</p:attrName>
                                          <p:attrName>ppt_y</p:attrName>
                                        </p:attrNameLst>
                                      </p:cBhvr>
                                    </p:animMotion>
                                    <p:animEffect transition="in" filter="fade">
                                      <p:cBhvr>
                                        <p:cTn id="56" dur="1000"/>
                                        <p:tgtEl>
                                          <p:spTgt spid="34"/>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wipe(up)">
                                      <p:cBhvr>
                                        <p:cTn id="59"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p:bldP spid="27" grpId="0"/>
      <p:bldP spid="28" grpId="0"/>
      <p:bldP spid="29" grpId="0"/>
      <p:bldP spid="30" grpId="0"/>
      <p:bldP spid="31" grpId="0"/>
      <p:bldP spid="33" grpId="0"/>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1.</a:t>
            </a:r>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早期阶段</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900522" y="1166453"/>
            <a:ext cx="10054349" cy="2677656"/>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早期的车牌识别技术主要依赖于</a:t>
            </a:r>
            <a:r>
              <a:rPr lang="zh-CN" altLang="en-US" sz="1400" b="1" dirty="0">
                <a:latin typeface="微软雅黑" panose="020B0503020204020204" pitchFamily="34" charset="-122"/>
                <a:ea typeface="微软雅黑" panose="020B0503020204020204" pitchFamily="34" charset="-122"/>
              </a:rPr>
              <a:t>模板匹配方</a:t>
            </a:r>
            <a:r>
              <a:rPr lang="zh-CN" altLang="en-US" sz="1400" b="1" dirty="0" smtClean="0">
                <a:latin typeface="微软雅黑" panose="020B0503020204020204" pitchFamily="34" charset="-122"/>
                <a:ea typeface="微软雅黑" panose="020B0503020204020204" pitchFamily="34" charset="-122"/>
              </a:rPr>
              <a:t>法</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a:latin typeface="微软雅黑" panose="020B0503020204020204" pitchFamily="34" charset="-122"/>
                <a:ea typeface="微软雅黑" panose="020B0503020204020204" pitchFamily="34" charset="-122"/>
              </a:rPr>
              <a:t/>
            </a:r>
            <a:br>
              <a:rPr lang="en-US" altLang="zh-CN" sz="1400" dirty="0">
                <a:latin typeface="微软雅黑" panose="020B0503020204020204" pitchFamily="34" charset="-122"/>
                <a:ea typeface="微软雅黑" panose="020B0503020204020204" pitchFamily="34" charset="-122"/>
              </a:rPr>
            </a:br>
            <a:r>
              <a:rPr lang="en-US" altLang="zh-CN" sz="1400" dirty="0">
                <a:latin typeface="微软雅黑" panose="020B0503020204020204" pitchFamily="34" charset="-122"/>
                <a:ea typeface="微软雅黑" panose="020B0503020204020204" pitchFamily="34" charset="-122"/>
              </a:rPr>
              <a:t>1</a:t>
            </a:r>
            <a:r>
              <a:rPr lang="en-US" altLang="zh-CN" sz="1400" dirty="0" smtClean="0">
                <a:latin typeface="微软雅黑" panose="020B0503020204020204" pitchFamily="34" charset="-122"/>
                <a:ea typeface="微软雅黑" panose="020B0503020204020204" pitchFamily="34" charset="-122"/>
              </a:rPr>
              <a:t>.</a:t>
            </a:r>
            <a:r>
              <a:rPr lang="zh-CN" altLang="en-US" sz="1400" b="1" dirty="0" smtClean="0">
                <a:latin typeface="微软雅黑" panose="020B0503020204020204" pitchFamily="34" charset="-122"/>
                <a:ea typeface="微软雅黑" panose="020B0503020204020204" pitchFamily="34" charset="-122"/>
              </a:rPr>
              <a:t>选</a:t>
            </a:r>
            <a:r>
              <a:rPr lang="zh-CN" altLang="en-US" sz="1400" b="1" dirty="0">
                <a:latin typeface="微软雅黑" panose="020B0503020204020204" pitchFamily="34" charset="-122"/>
                <a:ea typeface="微软雅黑" panose="020B0503020204020204" pitchFamily="34" charset="-122"/>
              </a:rPr>
              <a:t>择模板图像</a:t>
            </a:r>
            <a:r>
              <a:rPr lang="zh-CN" altLang="en-US" sz="1400" dirty="0">
                <a:latin typeface="微软雅黑" panose="020B0503020204020204" pitchFamily="34" charset="-122"/>
                <a:ea typeface="微软雅黑" panose="020B0503020204020204" pitchFamily="34" charset="-122"/>
              </a:rPr>
              <a:t>：选</a:t>
            </a:r>
            <a:r>
              <a:rPr lang="zh-CN" altLang="en-US" sz="1400" dirty="0">
                <a:latin typeface="微软雅黑" panose="020B0503020204020204" pitchFamily="34" charset="-122"/>
                <a:ea typeface="微软雅黑" panose="020B0503020204020204" pitchFamily="34" charset="-122"/>
              </a:rPr>
              <a:t>择一个待匹配的模板图像，这个模板图</a:t>
            </a:r>
            <a:r>
              <a:rPr lang="zh-CN" altLang="en-US" sz="1400" dirty="0">
                <a:latin typeface="微软雅黑" panose="020B0503020204020204" pitchFamily="34" charset="-122"/>
                <a:ea typeface="微软雅黑" panose="020B0503020204020204" pitchFamily="34" charset="-122"/>
              </a:rPr>
              <a:t>像通常是要</a:t>
            </a:r>
            <a:r>
              <a:rPr lang="zh-CN" altLang="en-US" sz="1400" dirty="0">
                <a:latin typeface="微软雅黑" panose="020B0503020204020204" pitchFamily="34" charset="-122"/>
                <a:ea typeface="微软雅黑" panose="020B0503020204020204" pitchFamily="34" charset="-122"/>
              </a:rPr>
              <a:t>在目标图像中寻找的目标。</a:t>
            </a:r>
            <a:endParaRPr lang="en-US" altLang="zh-CN" sz="1400"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2.</a:t>
            </a:r>
            <a:r>
              <a:rPr lang="zh-CN" altLang="en-US" sz="1400" b="1" dirty="0">
                <a:latin typeface="微软雅黑" panose="020B0503020204020204" pitchFamily="34" charset="-122"/>
                <a:ea typeface="微软雅黑" panose="020B0503020204020204" pitchFamily="34" charset="-122"/>
              </a:rPr>
              <a:t>图像扫描</a:t>
            </a:r>
            <a:r>
              <a:rPr lang="zh-CN" altLang="en-US" sz="1400" dirty="0">
                <a:latin typeface="微软雅黑" panose="020B0503020204020204" pitchFamily="34" charset="-122"/>
                <a:ea typeface="微软雅黑" panose="020B0503020204020204" pitchFamily="34" charset="-122"/>
              </a:rPr>
              <a:t>： 将模板图像从左上角开始，以一定的步长在目标图像上进行扫描</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3</a:t>
            </a:r>
            <a:r>
              <a:rPr lang="en-US" altLang="zh-CN" sz="1400" dirty="0">
                <a:latin typeface="微软雅黑" panose="020B0503020204020204" pitchFamily="34" charset="-122"/>
                <a:ea typeface="微软雅黑" panose="020B0503020204020204" pitchFamily="34" charset="-122"/>
              </a:rPr>
              <a:t>.</a:t>
            </a:r>
            <a:r>
              <a:rPr lang="zh-CN" altLang="en-US" sz="1400" b="1" dirty="0">
                <a:latin typeface="微软雅黑" panose="020B0503020204020204" pitchFamily="34" charset="-122"/>
                <a:ea typeface="微软雅黑" panose="020B0503020204020204" pitchFamily="34" charset="-122"/>
              </a:rPr>
              <a:t>计算相似度</a:t>
            </a:r>
            <a:r>
              <a:rPr lang="zh-CN" altLang="en-US" sz="1400" dirty="0">
                <a:latin typeface="微软雅黑" panose="020B0503020204020204" pitchFamily="34" charset="-122"/>
                <a:ea typeface="微软雅黑" panose="020B0503020204020204" pitchFamily="34" charset="-122"/>
              </a:rPr>
              <a:t>： 对于每一个扫描位置，计算模板图像与目标图像对应区域的相似度</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4.</a:t>
            </a:r>
            <a:r>
              <a:rPr lang="zh-CN" altLang="en-US" sz="1400" b="1" dirty="0">
                <a:latin typeface="微软雅黑" panose="020B0503020204020204" pitchFamily="34" charset="-122"/>
                <a:ea typeface="微软雅黑" panose="020B0503020204020204" pitchFamily="34" charset="-122"/>
              </a:rPr>
              <a:t>找到最佳匹配</a:t>
            </a:r>
            <a:r>
              <a:rPr lang="zh-CN" altLang="en-US" sz="1400" dirty="0">
                <a:latin typeface="微软雅黑" panose="020B0503020204020204" pitchFamily="34" charset="-122"/>
                <a:ea typeface="微软雅黑" panose="020B0503020204020204" pitchFamily="34" charset="-122"/>
              </a:rPr>
              <a:t>： 根据相似度的计算结果，找到使得相似度最高（或最低，取决于相似度度量方法）的位置。这个位置即为在目标图像中与模板最相似的区域</a:t>
            </a:r>
            <a:r>
              <a:rPr lang="zh-CN" altLang="en-US" sz="1400" dirty="0">
                <a:latin typeface="微软雅黑" panose="020B0503020204020204" pitchFamily="34" charset="-122"/>
                <a:ea typeface="微软雅黑" panose="020B0503020204020204" pitchFamily="34" charset="-122"/>
              </a:rPr>
              <a:t>。标记最终结</a:t>
            </a:r>
            <a:r>
              <a:rPr lang="zh-CN" altLang="en-US" sz="1400" dirty="0" smtClean="0">
                <a:latin typeface="微软雅黑" panose="020B0503020204020204" pitchFamily="34" charset="-122"/>
                <a:ea typeface="微软雅黑" panose="020B0503020204020204" pitchFamily="34" charset="-122"/>
              </a:rPr>
              <a:t>果</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a:lnSpc>
                <a:spcPct val="150000"/>
              </a:lnSpc>
            </a:pPr>
            <a:r>
              <a:rPr lang="zh-CN" altLang="en-US" sz="1400" dirty="0" smtClean="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可</a:t>
            </a:r>
            <a:r>
              <a:rPr lang="zh-CN" altLang="en-US" sz="1400" dirty="0">
                <a:latin typeface="微软雅黑" panose="020B0503020204020204" pitchFamily="34" charset="-122"/>
                <a:ea typeface="微软雅黑" panose="020B0503020204020204" pitchFamily="34" charset="-122"/>
              </a:rPr>
              <a:t>以使用图像金字塔等方法对应不同尺度进行模板匹配</a:t>
            </a:r>
            <a:r>
              <a:rPr lang="zh-CN" altLang="en-US" sz="1400" dirty="0">
                <a:latin typeface="微软雅黑" panose="020B0503020204020204" pitchFamily="34" charset="-122"/>
                <a:ea typeface="微软雅黑" panose="020B0503020204020204" pitchFamily="34" charset="-122"/>
              </a:rPr>
              <a:t>。）</a:t>
            </a:r>
            <a:endParaRPr lang="zh-CN" altLang="en-US" sz="1400" dirty="0">
              <a:latin typeface="微软雅黑" panose="020B0503020204020204" pitchFamily="34" charset="-122"/>
              <a:ea typeface="微软雅黑" panose="020B0503020204020204" pitchFamily="34" charset="-122"/>
            </a:endParaRPr>
          </a:p>
        </p:txBody>
      </p:sp>
      <p:sp>
        <p:nvSpPr>
          <p:cNvPr id="3" name="矩形标注 2"/>
          <p:cNvSpPr/>
          <p:nvPr/>
        </p:nvSpPr>
        <p:spPr>
          <a:xfrm>
            <a:off x="8794622" y="1039158"/>
            <a:ext cx="3200154" cy="1163392"/>
          </a:xfrm>
          <a:prstGeom prst="wedgeRectCallout">
            <a:avLst>
              <a:gd name="adj1" fmla="val -80442"/>
              <a:gd name="adj2" fmla="val 9107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dirty="0" smtClean="0">
                <a:latin typeface="微软雅黑" panose="020B0503020204020204" pitchFamily="34" charset="-122"/>
                <a:ea typeface="微软雅黑" panose="020B0503020204020204" pitchFamily="34" charset="-122"/>
              </a:rPr>
              <a:t>归</a:t>
            </a:r>
            <a:r>
              <a:rPr lang="zh-CN" altLang="en-US" dirty="0">
                <a:latin typeface="微软雅黑" panose="020B0503020204020204" pitchFamily="34" charset="-122"/>
                <a:ea typeface="微软雅黑" panose="020B0503020204020204" pitchFamily="34" charset="-122"/>
              </a:rPr>
              <a:t>一化互相关、平方差等。</a:t>
            </a:r>
            <a:endParaRPr lang="zh-CN" altLang="en-US" dirty="0"/>
          </a:p>
        </p:txBody>
      </p:sp>
      <p:sp>
        <p:nvSpPr>
          <p:cNvPr id="43" name="TextBox 42"/>
          <p:cNvSpPr txBox="1"/>
          <p:nvPr/>
        </p:nvSpPr>
        <p:spPr>
          <a:xfrm>
            <a:off x="9668003" y="4032368"/>
            <a:ext cx="2326773" cy="1061829"/>
          </a:xfrm>
          <a:prstGeom prst="rect">
            <a:avLst/>
          </a:prstGeom>
          <a:noFill/>
        </p:spPr>
        <p:txBody>
          <a:bodyPr wrap="square" rtlCol="0">
            <a:spAutoFit/>
          </a:bodyPr>
          <a:lstStyle/>
          <a:p>
            <a:pPr>
              <a:lnSpc>
                <a:spcPct val="150000"/>
              </a:lnSpc>
            </a:pPr>
            <a:r>
              <a:rPr lang="zh-CN" altLang="en-US" sz="1400" dirty="0" smtClean="0">
                <a:latin typeface="微软雅黑" panose="020B0503020204020204" pitchFamily="34" charset="-122"/>
                <a:ea typeface="微软雅黑" panose="020B0503020204020204" pitchFamily="34" charset="-122"/>
              </a:rPr>
              <a:t>改进：</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zh-CN" altLang="en-US" sz="1400" dirty="0" smtClean="0">
                <a:latin typeface="微软雅黑" panose="020B0503020204020204" pitchFamily="34" charset="-122"/>
                <a:ea typeface="微软雅黑" panose="020B0503020204020204" pitchFamily="34" charset="-122"/>
              </a:rPr>
              <a:t>基于灰度的模板匹配</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zh-CN" altLang="en-US" sz="1400" dirty="0" smtClean="0">
                <a:latin typeface="微软雅黑" panose="020B0503020204020204" pitchFamily="34" charset="-122"/>
                <a:ea typeface="微软雅黑" panose="020B0503020204020204" pitchFamily="34" charset="-122"/>
              </a:rPr>
              <a:t>基于边缘的模板匹配</a:t>
            </a:r>
            <a:endParaRPr lang="zh-CN" altLang="en-US" sz="1400" dirty="0">
              <a:latin typeface="微软雅黑" panose="020B0503020204020204" pitchFamily="34" charset="-122"/>
              <a:ea typeface="微软雅黑" panose="020B0503020204020204" pitchFamily="34" charset="-122"/>
            </a:endParaRPr>
          </a:p>
        </p:txBody>
      </p:sp>
      <p:pic>
        <p:nvPicPr>
          <p:cNvPr id="307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8815" y="3815914"/>
            <a:ext cx="3275194" cy="19638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r="50000"/>
          <a:stretch/>
        </p:blipFill>
        <p:spPr bwMode="auto">
          <a:xfrm>
            <a:off x="3797969" y="3844109"/>
            <a:ext cx="2129727" cy="19074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27696" y="3844109"/>
            <a:ext cx="2894655" cy="19074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4862832" y="5994615"/>
            <a:ext cx="6647974" cy="461665"/>
          </a:xfrm>
          <a:prstGeom prst="rect">
            <a:avLst/>
          </a:prstGeom>
          <a:noFill/>
        </p:spPr>
        <p:txBody>
          <a:bodyPr wrap="none" rtlCol="0">
            <a:spAutoFit/>
          </a:bodyPr>
          <a:lstStyle/>
          <a:p>
            <a:r>
              <a:rPr lang="zh-CN" altLang="en-US" sz="1200" dirty="0" smtClean="0"/>
              <a:t>优点：思</a:t>
            </a:r>
            <a:r>
              <a:rPr lang="zh-CN" altLang="en-US" sz="1200" dirty="0"/>
              <a:t>路简单直观</a:t>
            </a:r>
            <a:r>
              <a:rPr lang="en-US" altLang="zh-CN" sz="1200" dirty="0"/>
              <a:t>,</a:t>
            </a:r>
            <a:r>
              <a:rPr lang="zh-CN" altLang="en-US" sz="1200" dirty="0"/>
              <a:t>对定位和识别固定模式很有效</a:t>
            </a:r>
            <a:r>
              <a:rPr lang="zh-CN" altLang="en-US" sz="1200" dirty="0" smtClean="0"/>
              <a:t>。</a:t>
            </a:r>
            <a:r>
              <a:rPr lang="en-US" altLang="zh-CN" sz="1200" dirty="0" smtClean="0"/>
              <a:t/>
            </a:r>
            <a:br>
              <a:rPr lang="en-US" altLang="zh-CN" sz="1200" dirty="0" smtClean="0"/>
            </a:br>
            <a:r>
              <a:rPr lang="zh-CN" altLang="en-US" sz="1200" dirty="0" smtClean="0"/>
              <a:t>缺点：需</a:t>
            </a:r>
            <a:r>
              <a:rPr lang="zh-CN" altLang="en-US" sz="1200" dirty="0"/>
              <a:t>要手动创建多种车牌样式的模板，且对于不同的车牌样式和变化比较敏感，准确</a:t>
            </a:r>
            <a:r>
              <a:rPr lang="zh-CN" altLang="en-US" sz="1200" dirty="0" smtClean="0"/>
              <a:t>性低</a:t>
            </a:r>
            <a:r>
              <a:rPr lang="zh-CN" altLang="en-US" sz="1200" dirty="0"/>
              <a:t>。</a:t>
            </a:r>
            <a:endParaRPr lang="zh-CN" altLang="en-US" sz="1200" dirty="0"/>
          </a:p>
        </p:txBody>
      </p:sp>
    </p:spTree>
    <p:extLst>
      <p:ext uri="{BB962C8B-B14F-4D97-AF65-F5344CB8AC3E}">
        <p14:creationId xmlns:p14="http://schemas.microsoft.com/office/powerpoint/2010/main" val="32372744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2.</a:t>
            </a:r>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机器学习阶段</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729218" y="1103727"/>
            <a:ext cx="10054349" cy="377411"/>
          </a:xfrm>
          <a:prstGeom prst="rect">
            <a:avLst/>
          </a:prstGeom>
          <a:noFill/>
        </p:spPr>
        <p:txBody>
          <a:bodyPr wrap="square" rtlCol="0">
            <a:spAutoFit/>
          </a:bodyPr>
          <a:lstStyle/>
          <a:p>
            <a:pPr>
              <a:lnSpc>
                <a:spcPct val="150000"/>
              </a:lnSpc>
            </a:pPr>
            <a:r>
              <a:rPr lang="zh-CN" altLang="en-US" sz="1400" dirty="0" smtClean="0">
                <a:latin typeface="微软雅黑" panose="020B0503020204020204" pitchFamily="34" charset="-122"/>
                <a:ea typeface="微软雅黑" panose="020B0503020204020204" pitchFamily="34" charset="-122"/>
              </a:rPr>
              <a:t>随着机器学习兴起，</a:t>
            </a:r>
            <a:r>
              <a:rPr lang="en-US" altLang="zh-CN" sz="1400" dirty="0">
                <a:latin typeface="微软雅黑" panose="020B0503020204020204" pitchFamily="34" charset="-122"/>
                <a:ea typeface="微软雅黑" panose="020B0503020204020204" pitchFamily="34" charset="-122"/>
              </a:rPr>
              <a:t>20</a:t>
            </a:r>
            <a:r>
              <a:rPr lang="zh-CN" altLang="en-US" sz="1400" dirty="0">
                <a:latin typeface="微软雅黑" panose="020B0503020204020204" pitchFamily="34" charset="-122"/>
                <a:ea typeface="微软雅黑" panose="020B0503020204020204" pitchFamily="34" charset="-122"/>
              </a:rPr>
              <a:t>世纪</a:t>
            </a:r>
            <a:r>
              <a:rPr lang="en-US" altLang="zh-CN" sz="1400" dirty="0">
                <a:latin typeface="微软雅黑" panose="020B0503020204020204" pitchFamily="34" charset="-122"/>
                <a:ea typeface="微软雅黑" panose="020B0503020204020204" pitchFamily="34" charset="-122"/>
              </a:rPr>
              <a:t>90</a:t>
            </a:r>
            <a:r>
              <a:rPr lang="zh-CN" altLang="en-US" sz="1400" dirty="0">
                <a:latin typeface="微软雅黑" panose="020B0503020204020204" pitchFamily="34" charset="-122"/>
                <a:ea typeface="微软雅黑" panose="020B0503020204020204" pitchFamily="34" charset="-122"/>
              </a:rPr>
              <a:t>年代车</a:t>
            </a:r>
            <a:r>
              <a:rPr lang="zh-CN" altLang="en-US" sz="1400" dirty="0">
                <a:latin typeface="微软雅黑" panose="020B0503020204020204" pitchFamily="34" charset="-122"/>
                <a:ea typeface="微软雅黑" panose="020B0503020204020204" pitchFamily="34" charset="-122"/>
              </a:rPr>
              <a:t>牌识别开始采用基于机器学习算法的方法，如支持向量机（</a:t>
            </a:r>
            <a:r>
              <a:rPr lang="en-US" altLang="zh-CN" sz="1400" dirty="0">
                <a:latin typeface="微软雅黑" panose="020B0503020204020204" pitchFamily="34" charset="-122"/>
                <a:ea typeface="微软雅黑" panose="020B0503020204020204" pitchFamily="34" charset="-122"/>
              </a:rPr>
              <a:t>SVM</a:t>
            </a:r>
            <a:r>
              <a:rPr lang="zh-CN" altLang="en-US" sz="1400" dirty="0">
                <a:latin typeface="微软雅黑" panose="020B0503020204020204" pitchFamily="34" charset="-122"/>
                <a:ea typeface="微软雅黑" panose="020B0503020204020204" pitchFamily="34" charset="-122"/>
              </a:rPr>
              <a:t>）、神经网络等。</a:t>
            </a:r>
          </a:p>
        </p:txBody>
      </p:sp>
      <p:sp>
        <p:nvSpPr>
          <p:cNvPr id="5" name="TextBox 4"/>
          <p:cNvSpPr txBox="1"/>
          <p:nvPr/>
        </p:nvSpPr>
        <p:spPr>
          <a:xfrm>
            <a:off x="561807" y="1992602"/>
            <a:ext cx="4019158" cy="4293483"/>
          </a:xfrm>
          <a:prstGeom prst="rect">
            <a:avLst/>
          </a:prstGeom>
          <a:noFill/>
        </p:spPr>
        <p:txBody>
          <a:bodyPr wrap="square" rtlCol="0">
            <a:spAutoFit/>
          </a:bodyPr>
          <a:lstStyle/>
          <a:p>
            <a:pPr>
              <a:lnSpc>
                <a:spcPct val="150000"/>
              </a:lnSpc>
            </a:pPr>
            <a:r>
              <a:rPr lang="en-US" altLang="zh-CN" sz="1400" dirty="0" smtClean="0">
                <a:latin typeface="微软雅黑" panose="020B0503020204020204" pitchFamily="34" charset="-122"/>
                <a:ea typeface="微软雅黑" panose="020B0503020204020204" pitchFamily="34" charset="-122"/>
              </a:rPr>
              <a:t>1.</a:t>
            </a:r>
            <a:r>
              <a:rPr lang="zh-CN" altLang="en-US" sz="1400" dirty="0" smtClean="0">
                <a:latin typeface="微软雅黑" panose="020B0503020204020204" pitchFamily="34" charset="-122"/>
                <a:ea typeface="微软雅黑" panose="020B0503020204020204" pitchFamily="34" charset="-122"/>
              </a:rPr>
              <a:t>预处理：</a:t>
            </a:r>
            <a:r>
              <a:rPr lang="zh-CN" altLang="en-US" sz="1400" dirty="0">
                <a:latin typeface="微软雅黑" panose="020B0503020204020204" pitchFamily="34" charset="-122"/>
                <a:ea typeface="微软雅黑" panose="020B0503020204020204" pitchFamily="34" charset="-122"/>
              </a:rPr>
              <a:t>通过高斯去噪、灰度变化、二值化等技术去除与车牌无关的背景因素，最后通过</a:t>
            </a:r>
            <a:r>
              <a:rPr lang="en-US" altLang="zh-CN" sz="1400" dirty="0">
                <a:latin typeface="微软雅黑" panose="020B0503020204020204" pitchFamily="34" charset="-122"/>
                <a:ea typeface="微软雅黑" panose="020B0503020204020204" pitchFamily="34" charset="-122"/>
              </a:rPr>
              <a:t>Canny</a:t>
            </a:r>
            <a:r>
              <a:rPr lang="zh-CN" altLang="en-US" sz="1400" dirty="0">
                <a:latin typeface="微软雅黑" panose="020B0503020204020204" pitchFamily="34" charset="-122"/>
                <a:ea typeface="微软雅黑" panose="020B0503020204020204" pitchFamily="34" charset="-122"/>
              </a:rPr>
              <a:t>算法找到各个图像的边缘</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2.</a:t>
            </a:r>
            <a:r>
              <a:rPr lang="zh-CN" altLang="en-US" sz="1400" dirty="0">
                <a:latin typeface="微软雅黑" panose="020B0503020204020204" pitchFamily="34" charset="-122"/>
                <a:ea typeface="微软雅黑" panose="020B0503020204020204" pitchFamily="34" charset="-122"/>
              </a:rPr>
              <a:t>车牌定</a:t>
            </a:r>
            <a:r>
              <a:rPr lang="zh-CN" altLang="en-US" sz="1400" dirty="0" smtClean="0">
                <a:latin typeface="微软雅黑" panose="020B0503020204020204" pitchFamily="34" charset="-122"/>
                <a:ea typeface="微软雅黑" panose="020B0503020204020204" pitchFamily="34" charset="-122"/>
              </a:rPr>
              <a:t>位</a:t>
            </a:r>
            <a:r>
              <a:rPr lang="zh-CN" altLang="en-US" sz="1400" dirty="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首</a:t>
            </a:r>
            <a:r>
              <a:rPr lang="zh-CN" altLang="en-US" sz="1400" dirty="0">
                <a:latin typeface="微软雅黑" panose="020B0503020204020204" pitchFamily="34" charset="-122"/>
                <a:ea typeface="微软雅黑" panose="020B0503020204020204" pitchFamily="34" charset="-122"/>
              </a:rPr>
              <a:t>先通过</a:t>
            </a:r>
            <a:r>
              <a:rPr lang="en-US" altLang="zh-CN" sz="1400" dirty="0">
                <a:latin typeface="微软雅黑" panose="020B0503020204020204" pitchFamily="34" charset="-122"/>
                <a:ea typeface="微软雅黑" panose="020B0503020204020204" pitchFamily="34" charset="-122"/>
              </a:rPr>
              <a:t>findContours</a:t>
            </a:r>
            <a:r>
              <a:rPr lang="zh-CN" altLang="en-US" sz="1400" dirty="0">
                <a:latin typeface="微软雅黑" panose="020B0503020204020204" pitchFamily="34" charset="-122"/>
                <a:ea typeface="微软雅黑" panose="020B0503020204020204" pitchFamily="34" charset="-122"/>
              </a:rPr>
              <a:t>函数寻找可能存在车牌的矩形区域并且面积和长宽</a:t>
            </a:r>
            <a:r>
              <a:rPr lang="zh-CN" altLang="en-US" sz="1400" dirty="0" smtClean="0">
                <a:latin typeface="微软雅黑" panose="020B0503020204020204" pitchFamily="34" charset="-122"/>
                <a:ea typeface="微软雅黑" panose="020B0503020204020204" pitchFamily="34" charset="-122"/>
              </a:rPr>
              <a:t>比，筛</a:t>
            </a:r>
            <a:r>
              <a:rPr lang="zh-CN" altLang="en-US" sz="1400" dirty="0">
                <a:latin typeface="微软雅黑" panose="020B0503020204020204" pitchFamily="34" charset="-122"/>
                <a:ea typeface="微软雅黑" panose="020B0503020204020204" pitchFamily="34" charset="-122"/>
              </a:rPr>
              <a:t>选不符合条件的矩形；然后再通过颜色定位的方法，根据色素分布选出车牌所在的区域；最后，再次通过颜色定位的方法去除矩形区域中不包含车牌区域的杂质边框，得到最终的车牌</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endParaRPr lang="zh-CN" altLang="en-US" sz="1400" dirty="0">
              <a:latin typeface="微软雅黑" panose="020B0503020204020204" pitchFamily="34" charset="-122"/>
              <a:ea typeface="微软雅黑" panose="020B0503020204020204" pitchFamily="34" charset="-122"/>
            </a:endParaRPr>
          </a:p>
        </p:txBody>
      </p:sp>
      <p:pic>
        <p:nvPicPr>
          <p:cNvPr id="40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2789" y="1481138"/>
            <a:ext cx="6274834" cy="31762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8106795" y="125506"/>
            <a:ext cx="3980577" cy="253916"/>
          </a:xfrm>
          <a:prstGeom prst="rect">
            <a:avLst/>
          </a:prstGeom>
          <a:noFill/>
        </p:spPr>
        <p:txBody>
          <a:bodyPr wrap="none" rtlCol="0">
            <a:spAutoFit/>
          </a:bodyPr>
          <a:lstStyle/>
          <a:p>
            <a:r>
              <a:rPr lang="zh-CN" altLang="en-US" sz="1050" dirty="0" smtClean="0"/>
              <a:t>参考</a:t>
            </a:r>
            <a:r>
              <a:rPr lang="en-US" altLang="zh-CN" sz="1050" dirty="0"/>
              <a:t>https://blog.csdn.net/qq_42882457/article/details/121467159</a:t>
            </a:r>
            <a:endParaRPr lang="zh-CN" altLang="en-US" sz="1050" dirty="0"/>
          </a:p>
        </p:txBody>
      </p:sp>
      <p:pic>
        <p:nvPicPr>
          <p:cNvPr id="4099"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b="66627"/>
          <a:stretch/>
        </p:blipFill>
        <p:spPr bwMode="auto">
          <a:xfrm>
            <a:off x="4850366" y="5123549"/>
            <a:ext cx="2670081" cy="712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119618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2.</a:t>
            </a:r>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机器学习阶段</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4"/>
          <p:cNvSpPr txBox="1"/>
          <p:nvPr/>
        </p:nvSpPr>
        <p:spPr>
          <a:xfrm>
            <a:off x="699018" y="1138522"/>
            <a:ext cx="8016636" cy="3000821"/>
          </a:xfrm>
          <a:prstGeom prst="rect">
            <a:avLst/>
          </a:prstGeom>
          <a:noFill/>
        </p:spPr>
        <p:txBody>
          <a:bodyPr wrap="square" rtlCol="0">
            <a:spAutoFit/>
          </a:bodyPr>
          <a:lstStyle/>
          <a:p>
            <a:pPr>
              <a:lnSpc>
                <a:spcPct val="150000"/>
              </a:lnSpc>
            </a:pPr>
            <a:r>
              <a:rPr lang="en-US" altLang="zh-CN" sz="1400" dirty="0" smtClean="0">
                <a:latin typeface="微软雅黑" panose="020B0503020204020204" pitchFamily="34" charset="-122"/>
                <a:ea typeface="微软雅黑" panose="020B0503020204020204" pitchFamily="34" charset="-122"/>
              </a:rPr>
              <a:t>3</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字符分割：对图像进行自适应的二值化处理使字符与背景分离开，接着通过水平直方图和垂直直方图的分布，分离出单个字符</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endParaRPr lang="en-US" altLang="zh-CN" sz="1400" dirty="0" smtClean="0">
              <a:latin typeface="微软雅黑" panose="020B0503020204020204" pitchFamily="34" charset="-122"/>
              <a:ea typeface="微软雅黑" panose="020B0503020204020204" pitchFamily="34" charset="-122"/>
            </a:endParaRPr>
          </a:p>
          <a:p>
            <a:pPr>
              <a:lnSpc>
                <a:spcPct val="150000"/>
              </a:lnSpc>
            </a:pPr>
            <a:endParaRPr lang="en-US" altLang="zh-CN" sz="1400" dirty="0">
              <a:latin typeface="微软雅黑" panose="020B0503020204020204" pitchFamily="34" charset="-122"/>
              <a:ea typeface="微软雅黑" panose="020B0503020204020204" pitchFamily="34" charset="-122"/>
            </a:endParaRPr>
          </a:p>
          <a:p>
            <a:pPr>
              <a:lnSpc>
                <a:spcPct val="150000"/>
              </a:lnSpc>
            </a:pPr>
            <a:endParaRPr lang="en-US" altLang="zh-CN" sz="1400" dirty="0" smtClean="0">
              <a:latin typeface="微软雅黑" panose="020B0503020204020204" pitchFamily="34" charset="-122"/>
              <a:ea typeface="微软雅黑" panose="020B0503020204020204" pitchFamily="34" charset="-122"/>
            </a:endParaRPr>
          </a:p>
          <a:p>
            <a:pPr>
              <a:lnSpc>
                <a:spcPct val="150000"/>
              </a:lnSpc>
            </a:pPr>
            <a:endParaRPr lang="en-US" altLang="zh-CN" sz="1400" dirty="0">
              <a:latin typeface="微软雅黑" panose="020B0503020204020204" pitchFamily="34" charset="-122"/>
              <a:ea typeface="微软雅黑" panose="020B0503020204020204" pitchFamily="34" charset="-122"/>
            </a:endParaRPr>
          </a:p>
          <a:p>
            <a:pPr>
              <a:lnSpc>
                <a:spcPct val="150000"/>
              </a:lnSpc>
            </a:pPr>
            <a:endParaRPr lang="zh-CN" altLang="en-US" sz="1400" dirty="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4.</a:t>
            </a:r>
            <a:r>
              <a:rPr lang="zh-CN" altLang="en-US" sz="1400" dirty="0">
                <a:latin typeface="微软雅黑" panose="020B0503020204020204" pitchFamily="34" charset="-122"/>
                <a:ea typeface="微软雅黑" panose="020B0503020204020204" pitchFamily="34" charset="-122"/>
              </a:rPr>
              <a:t>字符识别：首先对图像进行</a:t>
            </a:r>
            <a:r>
              <a:rPr lang="en-US" altLang="zh-CN" sz="1400" dirty="0" smtClean="0">
                <a:latin typeface="微软雅黑" panose="020B0503020204020204" pitchFamily="34" charset="-122"/>
                <a:ea typeface="微软雅黑" panose="020B0503020204020204" pitchFamily="34" charset="-122"/>
              </a:rPr>
              <a:t>HOG</a:t>
            </a:r>
            <a:r>
              <a:rPr lang="zh-CN" altLang="en-US" sz="1400" dirty="0">
                <a:latin typeface="微软雅黑" panose="020B0503020204020204" pitchFamily="34" charset="-122"/>
                <a:ea typeface="微软雅黑" panose="020B0503020204020204" pitchFamily="34" charset="-122"/>
              </a:rPr>
              <a:t> </a:t>
            </a:r>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方</a:t>
            </a:r>
            <a:r>
              <a:rPr lang="zh-CN" altLang="en-US" sz="1400" dirty="0">
                <a:latin typeface="微软雅黑" panose="020B0503020204020204" pitchFamily="34" charset="-122"/>
                <a:ea typeface="微软雅黑" panose="020B0503020204020204" pitchFamily="34" charset="-122"/>
              </a:rPr>
              <a:t>向梯度直方</a:t>
            </a:r>
            <a:r>
              <a:rPr lang="zh-CN" altLang="en-US" sz="1400" dirty="0" smtClean="0">
                <a:latin typeface="微软雅黑" panose="020B0503020204020204" pitchFamily="34" charset="-122"/>
                <a:ea typeface="微软雅黑" panose="020B0503020204020204" pitchFamily="34" charset="-122"/>
              </a:rPr>
              <a:t>图</a:t>
            </a:r>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特征提取，然</a:t>
            </a:r>
            <a:r>
              <a:rPr lang="zh-CN" altLang="en-US" sz="1400" dirty="0">
                <a:latin typeface="微软雅黑" panose="020B0503020204020204" pitchFamily="34" charset="-122"/>
                <a:ea typeface="微软雅黑" panose="020B0503020204020204" pitchFamily="34" charset="-122"/>
              </a:rPr>
              <a:t>后分别对汉字和数字与字母构建</a:t>
            </a:r>
            <a:r>
              <a:rPr lang="en-US" altLang="zh-CN" sz="1400" dirty="0">
                <a:latin typeface="微软雅黑" panose="020B0503020204020204" pitchFamily="34" charset="-122"/>
                <a:ea typeface="微软雅黑" panose="020B0503020204020204" pitchFamily="34" charset="-122"/>
              </a:rPr>
              <a:t>SVM</a:t>
            </a:r>
            <a:r>
              <a:rPr lang="zh-CN" altLang="en-US" sz="1400" dirty="0">
                <a:latin typeface="微软雅黑" panose="020B0503020204020204" pitchFamily="34" charset="-122"/>
                <a:ea typeface="微软雅黑" panose="020B0503020204020204" pitchFamily="34" charset="-122"/>
              </a:rPr>
              <a:t>分类器，并将待识别的图像送入指定的分类器，从而完成车牌识别。</a:t>
            </a:r>
          </a:p>
        </p:txBody>
      </p:sp>
      <p:pic>
        <p:nvPicPr>
          <p:cNvPr id="614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6074" y="4140137"/>
            <a:ext cx="3427477" cy="21386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五边形 2"/>
          <p:cNvSpPr/>
          <p:nvPr/>
        </p:nvSpPr>
        <p:spPr>
          <a:xfrm>
            <a:off x="5245032" y="4322964"/>
            <a:ext cx="2150849" cy="88651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SVM</a:t>
            </a:r>
            <a:r>
              <a:rPr lang="zh-CN" altLang="en-US" dirty="0" smtClean="0"/>
              <a:t>分类器</a:t>
            </a:r>
            <a:r>
              <a:rPr lang="en-US" altLang="zh-CN" dirty="0" smtClean="0"/>
              <a:t>-</a:t>
            </a:r>
            <a:r>
              <a:rPr lang="zh-CN" altLang="en-US" dirty="0" smtClean="0"/>
              <a:t>汉字</a:t>
            </a:r>
            <a:endParaRPr lang="zh-CN" altLang="en-US" dirty="0"/>
          </a:p>
        </p:txBody>
      </p:sp>
      <p:pic>
        <p:nvPicPr>
          <p:cNvPr id="6147" name="Picture 3"/>
          <p:cNvPicPr>
            <a:picLocks noChangeAspect="1" noChangeArrowheads="1"/>
          </p:cNvPicPr>
          <p:nvPr/>
        </p:nvPicPr>
        <p:blipFill rotWithShape="1">
          <a:blip r:embed="rId6">
            <a:extLst>
              <a:ext uri="{28A0092B-C50C-407E-A947-70E740481C1C}">
                <a14:useLocalDpi xmlns:a14="http://schemas.microsoft.com/office/drawing/2010/main" val="0"/>
              </a:ext>
            </a:extLst>
          </a:blip>
          <a:srcRect r="34415"/>
          <a:stretch/>
        </p:blipFill>
        <p:spPr bwMode="auto">
          <a:xfrm>
            <a:off x="7880656" y="4023052"/>
            <a:ext cx="4311344" cy="23728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p:cNvSpPr txBox="1"/>
          <p:nvPr/>
        </p:nvSpPr>
        <p:spPr>
          <a:xfrm>
            <a:off x="6633883" y="6417918"/>
            <a:ext cx="5280460" cy="307777"/>
          </a:xfrm>
          <a:prstGeom prst="rect">
            <a:avLst/>
          </a:prstGeom>
          <a:noFill/>
        </p:spPr>
        <p:txBody>
          <a:bodyPr wrap="square" rtlCol="0">
            <a:spAutoFit/>
          </a:bodyPr>
          <a:lstStyle/>
          <a:p>
            <a:r>
              <a:rPr lang="zh-CN" altLang="en-US" sz="1400" dirty="0" smtClean="0"/>
              <a:t>参考</a:t>
            </a:r>
            <a:r>
              <a:rPr lang="en-US" altLang="zh-CN" sz="1400" dirty="0"/>
              <a:t>https://blog.csdn.net/qq_42882457/article/details/121467159</a:t>
            </a:r>
            <a:endParaRPr lang="zh-CN" altLang="en-US" sz="1400" dirty="0"/>
          </a:p>
        </p:txBody>
      </p:sp>
      <p:pic>
        <p:nvPicPr>
          <p:cNvPr id="12" name="Picture 3"/>
          <p:cNvPicPr>
            <a:picLocks noChangeAspect="1" noChangeArrowheads="1"/>
          </p:cNvPicPr>
          <p:nvPr/>
        </p:nvPicPr>
        <p:blipFill rotWithShape="1">
          <a:blip r:embed="rId7">
            <a:extLst>
              <a:ext uri="{28A0092B-C50C-407E-A947-70E740481C1C}">
                <a14:useLocalDpi xmlns:a14="http://schemas.microsoft.com/office/drawing/2010/main" val="0"/>
              </a:ext>
            </a:extLst>
          </a:blip>
          <a:srcRect t="31171"/>
          <a:stretch/>
        </p:blipFill>
        <p:spPr bwMode="auto">
          <a:xfrm>
            <a:off x="8787372" y="417708"/>
            <a:ext cx="3206792" cy="17647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69023" y="1559189"/>
            <a:ext cx="4970354" cy="17465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Box 13"/>
          <p:cNvSpPr txBox="1"/>
          <p:nvPr/>
        </p:nvSpPr>
        <p:spPr>
          <a:xfrm>
            <a:off x="237044" y="6464326"/>
            <a:ext cx="3724096" cy="276999"/>
          </a:xfrm>
          <a:prstGeom prst="rect">
            <a:avLst/>
          </a:prstGeom>
          <a:noFill/>
        </p:spPr>
        <p:txBody>
          <a:bodyPr wrap="none" rtlCol="0">
            <a:spAutoFit/>
          </a:bodyPr>
          <a:lstStyle/>
          <a:p>
            <a:r>
              <a:rPr lang="zh-CN" altLang="en-US" sz="1200" dirty="0"/>
              <a:t>在一定程度上提高了识别准确</a:t>
            </a:r>
            <a:r>
              <a:rPr lang="zh-CN" altLang="en-US" sz="1200" dirty="0" smtClean="0"/>
              <a:t>性，</a:t>
            </a:r>
            <a:r>
              <a:rPr lang="zh-CN" altLang="en-US" sz="1200" dirty="0"/>
              <a:t>但仍依赖特征工程</a:t>
            </a:r>
            <a:endParaRPr lang="zh-CN" altLang="en-US" sz="1200" dirty="0"/>
          </a:p>
        </p:txBody>
      </p:sp>
      <p:sp>
        <p:nvSpPr>
          <p:cNvPr id="15" name="五边形 14"/>
          <p:cNvSpPr/>
          <p:nvPr/>
        </p:nvSpPr>
        <p:spPr>
          <a:xfrm>
            <a:off x="5245032" y="5361882"/>
            <a:ext cx="2150849" cy="88651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SVM</a:t>
            </a:r>
            <a:r>
              <a:rPr lang="zh-CN" altLang="en-US" dirty="0" smtClean="0"/>
              <a:t>分类器</a:t>
            </a:r>
            <a:r>
              <a:rPr lang="en-US" altLang="zh-CN" dirty="0" smtClean="0"/>
              <a:t>-</a:t>
            </a:r>
            <a:r>
              <a:rPr lang="zh-CN" altLang="en-US" dirty="0" smtClean="0"/>
              <a:t>数字</a:t>
            </a:r>
            <a:endParaRPr lang="zh-CN" altLang="en-US" dirty="0"/>
          </a:p>
        </p:txBody>
      </p:sp>
    </p:spTree>
    <p:extLst>
      <p:ext uri="{BB962C8B-B14F-4D97-AF65-F5344CB8AC3E}">
        <p14:creationId xmlns:p14="http://schemas.microsoft.com/office/powerpoint/2010/main" val="18131151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3.</a:t>
            </a:r>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深度学习阶段</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699017" y="1169805"/>
            <a:ext cx="9516571" cy="5262979"/>
          </a:xfrm>
          <a:prstGeom prst="rect">
            <a:avLst/>
          </a:prstGeom>
          <a:noFill/>
        </p:spPr>
        <p:txBody>
          <a:bodyPr wrap="square" rtlCol="0">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深度学习技术的发展引领了车牌识别的革命性进步。使用卷积神经网络（</a:t>
            </a:r>
            <a:r>
              <a:rPr lang="en-US" altLang="zh-CN" sz="1400" dirty="0">
                <a:latin typeface="微软雅黑" panose="020B0503020204020204" pitchFamily="34" charset="-122"/>
                <a:ea typeface="微软雅黑" panose="020B0503020204020204" pitchFamily="34" charset="-122"/>
              </a:rPr>
              <a:t>CNN</a:t>
            </a:r>
            <a:r>
              <a:rPr lang="zh-CN" altLang="en-US" sz="1400" dirty="0">
                <a:latin typeface="微软雅黑" panose="020B0503020204020204" pitchFamily="34" charset="-122"/>
                <a:ea typeface="微软雅黑" panose="020B0503020204020204" pitchFamily="34" charset="-122"/>
              </a:rPr>
              <a:t>）等深度学习模型，可以自动地从车牌图像中学习特征，大幅提高了识别准确性和鲁棒性。这种方法还能够适应不同光照、角度和遮挡等复杂情况</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a:latin typeface="微软雅黑" panose="020B0503020204020204" pitchFamily="34" charset="-122"/>
                <a:ea typeface="微软雅黑" panose="020B0503020204020204" pitchFamily="34" charset="-122"/>
              </a:rPr>
              <a:t>1. </a:t>
            </a:r>
            <a:r>
              <a:rPr lang="zh-CN" altLang="en-US" sz="1400" dirty="0">
                <a:latin typeface="微软雅黑" panose="020B0503020204020204" pitchFamily="34" charset="-122"/>
                <a:ea typeface="微软雅黑" panose="020B0503020204020204" pitchFamily="34" charset="-122"/>
              </a:rPr>
              <a:t>数据收集和标</a:t>
            </a:r>
            <a:r>
              <a:rPr lang="zh-CN" altLang="en-US" sz="1400" dirty="0" smtClean="0">
                <a:latin typeface="微软雅黑" panose="020B0503020204020204" pitchFamily="34" charset="-122"/>
                <a:ea typeface="微软雅黑" panose="020B0503020204020204" pitchFamily="34" charset="-122"/>
              </a:rPr>
              <a:t>注：收</a:t>
            </a:r>
            <a:r>
              <a:rPr lang="zh-CN" altLang="en-US" sz="1400" dirty="0">
                <a:latin typeface="微软雅黑" panose="020B0503020204020204" pitchFamily="34" charset="-122"/>
                <a:ea typeface="微软雅黑" panose="020B0503020204020204" pitchFamily="34" charset="-122"/>
              </a:rPr>
              <a:t>集大量包含车牌的图</a:t>
            </a:r>
            <a:r>
              <a:rPr lang="zh-CN" altLang="en-US" sz="1400" dirty="0" smtClean="0">
                <a:latin typeface="微软雅黑" panose="020B0503020204020204" pitchFamily="34" charset="-122"/>
                <a:ea typeface="微软雅黑" panose="020B0503020204020204" pitchFamily="34" charset="-122"/>
              </a:rPr>
              <a:t>片，进</a:t>
            </a:r>
            <a:r>
              <a:rPr lang="zh-CN" altLang="en-US" sz="1400" dirty="0">
                <a:latin typeface="微软雅黑" panose="020B0503020204020204" pitchFamily="34" charset="-122"/>
                <a:ea typeface="微软雅黑" panose="020B0503020204020204" pitchFamily="34" charset="-122"/>
              </a:rPr>
              <a:t>行车牌坐标和字符的标注</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2</a:t>
            </a:r>
            <a:r>
              <a:rPr lang="en-US" altLang="zh-CN"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网络选</a:t>
            </a:r>
            <a:r>
              <a:rPr lang="zh-CN" altLang="en-US" sz="1400" dirty="0" smtClean="0">
                <a:latin typeface="微软雅黑" panose="020B0503020204020204" pitchFamily="34" charset="-122"/>
                <a:ea typeface="微软雅黑" panose="020B0503020204020204" pitchFamily="34" charset="-122"/>
              </a:rPr>
              <a:t>择：选</a:t>
            </a:r>
            <a:r>
              <a:rPr lang="zh-CN" altLang="en-US" sz="1400" dirty="0">
                <a:latin typeface="微软雅黑" panose="020B0503020204020204" pitchFamily="34" charset="-122"/>
                <a:ea typeface="微软雅黑" panose="020B0503020204020204" pitchFamily="34" charset="-122"/>
              </a:rPr>
              <a:t>择合适的深度网络作为模型骨</a:t>
            </a:r>
            <a:r>
              <a:rPr lang="zh-CN" altLang="en-US" sz="1400" dirty="0" smtClean="0">
                <a:latin typeface="微软雅黑" panose="020B0503020204020204" pitchFamily="34" charset="-122"/>
                <a:ea typeface="微软雅黑" panose="020B0503020204020204" pitchFamily="34" charset="-122"/>
              </a:rPr>
              <a:t>架，如</a:t>
            </a:r>
            <a:r>
              <a:rPr lang="en-US" altLang="zh-CN" sz="1400" b="1" dirty="0">
                <a:latin typeface="微软雅黑" panose="020B0503020204020204" pitchFamily="34" charset="-122"/>
                <a:ea typeface="微软雅黑" panose="020B0503020204020204" pitchFamily="34" charset="-122"/>
              </a:rPr>
              <a:t>YOLO</a:t>
            </a:r>
            <a:r>
              <a:rPr lang="zh-CN" altLang="en-US" sz="1400" dirty="0">
                <a:latin typeface="微软雅黑" panose="020B0503020204020204" pitchFamily="34" charset="-122"/>
                <a:ea typeface="微软雅黑" panose="020B0503020204020204" pitchFamily="34" charset="-122"/>
              </a:rPr>
              <a:t>用于车牌检</a:t>
            </a:r>
            <a:r>
              <a:rPr lang="zh-CN" altLang="en-US" sz="1400" dirty="0" smtClean="0">
                <a:latin typeface="微软雅黑" panose="020B0503020204020204" pitchFamily="34" charset="-122"/>
                <a:ea typeface="微软雅黑" panose="020B0503020204020204" pitchFamily="34" charset="-122"/>
              </a:rPr>
              <a:t>测，</a:t>
            </a:r>
            <a:r>
              <a:rPr lang="en-US" altLang="zh-CN" sz="1400" b="1" dirty="0" smtClean="0">
                <a:latin typeface="微软雅黑" panose="020B0503020204020204" pitchFamily="34" charset="-122"/>
                <a:ea typeface="微软雅黑" panose="020B0503020204020204" pitchFamily="34" charset="-122"/>
              </a:rPr>
              <a:t>LPRNet</a:t>
            </a:r>
            <a:r>
              <a:rPr lang="zh-CN" altLang="en-US" sz="1400" dirty="0" smtClean="0">
                <a:latin typeface="微软雅黑" panose="020B0503020204020204" pitchFamily="34" charset="-122"/>
                <a:ea typeface="微软雅黑" panose="020B0503020204020204" pitchFamily="34" charset="-122"/>
              </a:rPr>
              <a:t>用于字符识别。</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3</a:t>
            </a:r>
            <a:r>
              <a:rPr lang="en-US" altLang="zh-CN"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网络训</a:t>
            </a:r>
            <a:r>
              <a:rPr lang="zh-CN" altLang="en-US" sz="1400" dirty="0" smtClean="0">
                <a:latin typeface="微软雅黑" panose="020B0503020204020204" pitchFamily="34" charset="-122"/>
                <a:ea typeface="微软雅黑" panose="020B0503020204020204" pitchFamily="34" charset="-122"/>
              </a:rPr>
              <a:t>练、优化：</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使</a:t>
            </a:r>
            <a:r>
              <a:rPr lang="zh-CN" altLang="en-US" sz="1400" dirty="0">
                <a:latin typeface="微软雅黑" panose="020B0503020204020204" pitchFamily="34" charset="-122"/>
                <a:ea typeface="微软雅黑" panose="020B0503020204020204" pitchFamily="34" charset="-122"/>
              </a:rPr>
              <a:t>用标注数据训练检测网络和识别网</a:t>
            </a:r>
            <a:r>
              <a:rPr lang="zh-CN" altLang="en-US" sz="1400" dirty="0" smtClean="0">
                <a:latin typeface="微软雅黑" panose="020B0503020204020204" pitchFamily="34" charset="-122"/>
                <a:ea typeface="微软雅黑" panose="020B0503020204020204" pitchFamily="34" charset="-122"/>
              </a:rPr>
              <a:t>络，采</a:t>
            </a:r>
            <a:r>
              <a:rPr lang="zh-CN" altLang="en-US" sz="1400" dirty="0">
                <a:latin typeface="微软雅黑" panose="020B0503020204020204" pitchFamily="34" charset="-122"/>
                <a:ea typeface="微软雅黑" panose="020B0503020204020204" pitchFamily="34" charset="-122"/>
              </a:rPr>
              <a:t>用交叉熵损失函数及优化算法</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调</a:t>
            </a:r>
            <a:r>
              <a:rPr lang="zh-CN" altLang="en-US" sz="1400" dirty="0">
                <a:latin typeface="微软雅黑" panose="020B0503020204020204" pitchFamily="34" charset="-122"/>
                <a:ea typeface="微软雅黑" panose="020B0503020204020204" pitchFamily="34" charset="-122"/>
              </a:rPr>
              <a:t>整网络结构、学习率等超参</a:t>
            </a:r>
            <a:r>
              <a:rPr lang="zh-CN" altLang="en-US" sz="1400" dirty="0" smtClean="0">
                <a:latin typeface="微软雅黑" panose="020B0503020204020204" pitchFamily="34" charset="-122"/>
                <a:ea typeface="微软雅黑" panose="020B0503020204020204" pitchFamily="34" charset="-122"/>
              </a:rPr>
              <a:t>数，采</a:t>
            </a:r>
            <a:r>
              <a:rPr lang="zh-CN" altLang="en-US" sz="1400" dirty="0">
                <a:latin typeface="微软雅黑" panose="020B0503020204020204" pitchFamily="34" charset="-122"/>
                <a:ea typeface="微软雅黑" panose="020B0503020204020204" pitchFamily="34" charset="-122"/>
              </a:rPr>
              <a:t>用数据增强、早停等技术提升性能</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4. </a:t>
            </a:r>
            <a:r>
              <a:rPr lang="zh-CN" altLang="en-US" sz="1400" dirty="0">
                <a:latin typeface="微软雅黑" panose="020B0503020204020204" pitchFamily="34" charset="-122"/>
                <a:ea typeface="微软雅黑" panose="020B0503020204020204" pitchFamily="34" charset="-122"/>
              </a:rPr>
              <a:t>模型集</a:t>
            </a:r>
            <a:r>
              <a:rPr lang="zh-CN" altLang="en-US" sz="1400" dirty="0" smtClean="0">
                <a:latin typeface="微软雅黑" panose="020B0503020204020204" pitchFamily="34" charset="-122"/>
                <a:ea typeface="微软雅黑" panose="020B0503020204020204" pitchFamily="34" charset="-122"/>
              </a:rPr>
              <a:t>成：将</a:t>
            </a:r>
            <a:r>
              <a:rPr lang="zh-CN" altLang="en-US" sz="1400" dirty="0">
                <a:latin typeface="微软雅黑" panose="020B0503020204020204" pitchFamily="34" charset="-122"/>
                <a:ea typeface="微软雅黑" panose="020B0503020204020204" pitchFamily="34" charset="-122"/>
              </a:rPr>
              <a:t>检测模型和识别模型集成</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组成端到端的车牌识别框架</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5. </a:t>
            </a:r>
            <a:r>
              <a:rPr lang="zh-CN" altLang="en-US" sz="1400" dirty="0">
                <a:latin typeface="微软雅黑" panose="020B0503020204020204" pitchFamily="34" charset="-122"/>
                <a:ea typeface="微软雅黑" panose="020B0503020204020204" pitchFamily="34" charset="-122"/>
              </a:rPr>
              <a:t>模型压</a:t>
            </a:r>
            <a:r>
              <a:rPr lang="zh-CN" altLang="en-US" sz="1400" dirty="0" smtClean="0">
                <a:latin typeface="微软雅黑" panose="020B0503020204020204" pitchFamily="34" charset="-122"/>
                <a:ea typeface="微软雅黑" panose="020B0503020204020204" pitchFamily="34" charset="-122"/>
              </a:rPr>
              <a:t>缩、</a:t>
            </a:r>
            <a:r>
              <a:rPr lang="zh-CN" altLang="en-US" sz="1400" dirty="0">
                <a:latin typeface="微软雅黑" panose="020B0503020204020204" pitchFamily="34" charset="-122"/>
                <a:ea typeface="微软雅黑" panose="020B0503020204020204" pitchFamily="34" charset="-122"/>
              </a:rPr>
              <a:t>评</a:t>
            </a:r>
            <a:r>
              <a:rPr lang="zh-CN" altLang="en-US" sz="1400" dirty="0" smtClean="0">
                <a:latin typeface="微软雅黑" panose="020B0503020204020204" pitchFamily="34" charset="-122"/>
                <a:ea typeface="微软雅黑" panose="020B0503020204020204" pitchFamily="34" charset="-122"/>
              </a:rPr>
              <a:t>估、部署：</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使</a:t>
            </a:r>
            <a:r>
              <a:rPr lang="zh-CN" altLang="en-US" sz="1400" dirty="0">
                <a:latin typeface="微软雅黑" panose="020B0503020204020204" pitchFamily="34" charset="-122"/>
                <a:ea typeface="微软雅黑" panose="020B0503020204020204" pitchFamily="34" charset="-122"/>
              </a:rPr>
              <a:t>用模型压缩技术如知识蒸馏</a:t>
            </a:r>
            <a:r>
              <a:rPr lang="zh-CN" altLang="en-US" sz="1400" dirty="0" smtClean="0">
                <a:latin typeface="微软雅黑" panose="020B0503020204020204" pitchFamily="34" charset="-122"/>
                <a:ea typeface="微软雅黑" panose="020B0503020204020204" pitchFamily="34" charset="-122"/>
              </a:rPr>
              <a:t>等，压</a:t>
            </a:r>
            <a:r>
              <a:rPr lang="zh-CN" altLang="en-US" sz="1400" dirty="0">
                <a:latin typeface="微软雅黑" panose="020B0503020204020204" pitchFamily="34" charset="-122"/>
                <a:ea typeface="微软雅黑" panose="020B0503020204020204" pitchFamily="34" charset="-122"/>
              </a:rPr>
              <a:t>缩模型大小以部署到移动端</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在</a:t>
            </a:r>
            <a:r>
              <a:rPr lang="zh-CN" altLang="en-US" sz="1400" dirty="0">
                <a:latin typeface="微软雅黑" panose="020B0503020204020204" pitchFamily="34" charset="-122"/>
                <a:ea typeface="微软雅黑" panose="020B0503020204020204" pitchFamily="34" charset="-122"/>
              </a:rPr>
              <a:t>测试集上评估模型的车牌检测和识别效果。重复优化过程直至达到需求</a:t>
            </a:r>
            <a:r>
              <a:rPr lang="zh-CN" altLang="en-US" sz="1400" dirty="0" smtClean="0">
                <a:latin typeface="微软雅黑" panose="020B0503020204020204" pitchFamily="34" charset="-122"/>
                <a:ea typeface="微软雅黑" panose="020B0503020204020204" pitchFamily="34" charset="-122"/>
              </a:rPr>
              <a:t>。</a:t>
            </a:r>
            <a:endParaRPr lang="en-US" altLang="zh-CN" sz="1400" dirty="0" smtClean="0">
              <a:latin typeface="微软雅黑" panose="020B0503020204020204" pitchFamily="34" charset="-122"/>
              <a:ea typeface="微软雅黑" panose="020B0503020204020204" pitchFamily="34" charset="-122"/>
            </a:endParaRPr>
          </a:p>
          <a:p>
            <a:pPr>
              <a:lnSpc>
                <a:spcPct val="150000"/>
              </a:lnSpc>
            </a:pPr>
            <a:r>
              <a:rPr lang="en-US" altLang="zh-CN" sz="1400" dirty="0" smtClean="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将</a:t>
            </a:r>
            <a:r>
              <a:rPr lang="zh-CN" altLang="en-US" sz="1400" dirty="0">
                <a:latin typeface="微软雅黑" panose="020B0503020204020204" pitchFamily="34" charset="-122"/>
                <a:ea typeface="微软雅黑" panose="020B0503020204020204" pitchFamily="34" charset="-122"/>
              </a:rPr>
              <a:t>模型部署到 </a:t>
            </a:r>
            <a:r>
              <a:rPr lang="zh-CN" altLang="en-US" sz="1400" dirty="0" smtClean="0">
                <a:latin typeface="微软雅黑" panose="020B0503020204020204" pitchFamily="34" charset="-122"/>
                <a:ea typeface="微软雅黑" panose="020B0503020204020204" pitchFamily="34" charset="-122"/>
              </a:rPr>
              <a:t>实际</a:t>
            </a:r>
            <a:r>
              <a:rPr lang="zh-CN" altLang="en-US" sz="1400" dirty="0">
                <a:latin typeface="微软雅黑" panose="020B0503020204020204" pitchFamily="34" charset="-122"/>
                <a:ea typeface="微软雅黑" panose="020B0503020204020204" pitchFamily="34" charset="-122"/>
              </a:rPr>
              <a:t>系统中</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进行实时车牌识别。</a:t>
            </a:r>
            <a:endParaRPr lang="zh-CN" altLang="en-US" sz="1400" dirty="0">
              <a:latin typeface="微软雅黑" panose="020B0503020204020204" pitchFamily="34" charset="-122"/>
              <a:ea typeface="微软雅黑" panose="020B0503020204020204" pitchFamily="34" charset="-122"/>
            </a:endParaRPr>
          </a:p>
        </p:txBody>
      </p:sp>
      <p:sp>
        <p:nvSpPr>
          <p:cNvPr id="14" name="Title 1"/>
          <p:cNvSpPr txBox="1">
            <a:spLocks/>
          </p:cNvSpPr>
          <p:nvPr/>
        </p:nvSpPr>
        <p:spPr>
          <a:xfrm>
            <a:off x="371056" y="2544961"/>
            <a:ext cx="3267964"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800"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（检测</a:t>
            </a:r>
            <a:r>
              <a:rPr lang="en-US" altLang="zh-CN" sz="2800"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a:t>
            </a:r>
            <a:r>
              <a:rPr lang="zh-CN" altLang="en-US" sz="2800"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识别）</a:t>
            </a:r>
            <a:endParaRPr lang="zh-CN" altLang="en-US" sz="2800"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8" name="圆角矩形标注 7"/>
          <p:cNvSpPr/>
          <p:nvPr/>
        </p:nvSpPr>
        <p:spPr>
          <a:xfrm>
            <a:off x="8758518" y="2279283"/>
            <a:ext cx="2689412" cy="759752"/>
          </a:xfrm>
          <a:prstGeom prst="wedgeRoundRectCallout">
            <a:avLst>
              <a:gd name="adj1" fmla="val -113500"/>
              <a:gd name="adj2" fmla="val 10834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LPRNet</a:t>
            </a:r>
            <a:r>
              <a:rPr lang="zh-CN" altLang="en-US" sz="1600" dirty="0" smtClean="0"/>
              <a:t>是</a:t>
            </a:r>
            <a:r>
              <a:rPr lang="en-US" altLang="zh-CN" sz="1600" dirty="0"/>
              <a:t>2018</a:t>
            </a:r>
            <a:r>
              <a:rPr lang="zh-CN" altLang="en-US" sz="1600" dirty="0"/>
              <a:t>年发表</a:t>
            </a:r>
            <a:r>
              <a:rPr lang="zh-CN" altLang="en-US" sz="1600" dirty="0" smtClean="0"/>
              <a:t>的车</a:t>
            </a:r>
            <a:r>
              <a:rPr lang="zh-CN" altLang="en-US" sz="1600" dirty="0"/>
              <a:t>牌识别算</a:t>
            </a:r>
            <a:r>
              <a:rPr lang="zh-CN" altLang="en-US" sz="1600" dirty="0" smtClean="0"/>
              <a:t>法</a:t>
            </a:r>
            <a:endParaRPr lang="zh-CN" altLang="en-US" sz="1600" dirty="0"/>
          </a:p>
        </p:txBody>
      </p:sp>
      <p:sp>
        <p:nvSpPr>
          <p:cNvPr id="9" name="TextBox 8"/>
          <p:cNvSpPr txBox="1"/>
          <p:nvPr/>
        </p:nvSpPr>
        <p:spPr>
          <a:xfrm>
            <a:off x="8659906" y="3688468"/>
            <a:ext cx="3603812" cy="2893100"/>
          </a:xfrm>
          <a:prstGeom prst="rect">
            <a:avLst/>
          </a:prstGeom>
          <a:noFill/>
        </p:spPr>
        <p:txBody>
          <a:bodyPr wrap="square" rtlCol="0">
            <a:spAutoFit/>
          </a:bodyPr>
          <a:lstStyle/>
          <a:p>
            <a:r>
              <a:rPr lang="zh-CN" altLang="en-US" sz="1400" dirty="0">
                <a:latin typeface="微软雅黑" panose="020B0503020204020204" pitchFamily="34" charset="-122"/>
                <a:ea typeface="微软雅黑" panose="020B0503020204020204" pitchFamily="34" charset="-122"/>
              </a:rPr>
              <a:t>网络特</a:t>
            </a:r>
            <a:r>
              <a:rPr lang="zh-CN" altLang="en-US" sz="1400" dirty="0" smtClean="0">
                <a:latin typeface="微软雅黑" panose="020B0503020204020204" pitchFamily="34" charset="-122"/>
                <a:ea typeface="微软雅黑" panose="020B0503020204020204" pitchFamily="34" charset="-122"/>
              </a:rPr>
              <a:t>点</a:t>
            </a:r>
            <a:r>
              <a:rPr lang="en-US" altLang="zh-CN" sz="1400" dirty="0" smtClean="0">
                <a:latin typeface="微软雅黑" panose="020B0503020204020204" pitchFamily="34" charset="-122"/>
                <a:ea typeface="微软雅黑" panose="020B0503020204020204" pitchFamily="34" charset="-122"/>
              </a:rPr>
              <a:t>:</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1.</a:t>
            </a:r>
            <a:r>
              <a:rPr lang="zh-CN" altLang="en-US" sz="1400" dirty="0" smtClean="0">
                <a:latin typeface="微软雅黑" panose="020B0503020204020204" pitchFamily="34" charset="-122"/>
                <a:ea typeface="微软雅黑" panose="020B0503020204020204" pitchFamily="34" charset="-122"/>
              </a:rPr>
              <a:t>不</a:t>
            </a:r>
            <a:r>
              <a:rPr lang="zh-CN" altLang="en-US" sz="1400" dirty="0">
                <a:latin typeface="微软雅黑" panose="020B0503020204020204" pitchFamily="34" charset="-122"/>
                <a:ea typeface="微软雅黑" panose="020B0503020204020204" pitchFamily="34" charset="-122"/>
              </a:rPr>
              <a:t>需要对字符进行预分割，是一个端到端的轻量化字符识别模型，速度快，精度还不</a:t>
            </a:r>
            <a:r>
              <a:rPr lang="zh-CN" altLang="en-US" sz="1400" dirty="0" smtClean="0">
                <a:latin typeface="微软雅黑" panose="020B0503020204020204" pitchFamily="34" charset="-122"/>
                <a:ea typeface="微软雅黑" panose="020B0503020204020204" pitchFamily="34" charset="-122"/>
              </a:rPr>
              <a:t>错</a:t>
            </a:r>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r>
              <a:rPr lang="en-US" altLang="zh-CN" sz="1400" dirty="0" smtClean="0">
                <a:latin typeface="微软雅黑" panose="020B0503020204020204" pitchFamily="34" charset="-122"/>
                <a:ea typeface="微软雅黑" panose="020B0503020204020204" pitchFamily="34" charset="-122"/>
              </a:rPr>
              <a:t>2.</a:t>
            </a:r>
            <a:r>
              <a:rPr lang="zh-CN" altLang="en-US" sz="1400" dirty="0" smtClean="0">
                <a:latin typeface="微软雅黑" panose="020B0503020204020204" pitchFamily="34" charset="-122"/>
                <a:ea typeface="微软雅黑" panose="020B0503020204020204" pitchFamily="34" charset="-122"/>
              </a:rPr>
              <a:t>仿照经典的</a:t>
            </a:r>
            <a:r>
              <a:rPr lang="en-US" altLang="zh-CN" sz="1400" dirty="0" smtClean="0">
                <a:latin typeface="微软雅黑" panose="020B0503020204020204" pitchFamily="34" charset="-122"/>
                <a:ea typeface="微软雅黑" panose="020B0503020204020204" pitchFamily="34" charset="-122"/>
              </a:rPr>
              <a:t>CRNN(</a:t>
            </a:r>
            <a:r>
              <a:rPr lang="zh-CN" altLang="en-US" sz="1400" b="1" dirty="0"/>
              <a:t>卷</a:t>
            </a:r>
            <a:r>
              <a:rPr lang="zh-CN" altLang="en-US" sz="1400" b="1" dirty="0" smtClean="0"/>
              <a:t>积循环神经网</a:t>
            </a:r>
            <a:r>
              <a:rPr lang="zh-CN" altLang="en-US" sz="1400" b="1" dirty="0"/>
              <a:t>络</a:t>
            </a:r>
          </a:p>
          <a:p>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提取文本</a:t>
            </a:r>
            <a:r>
              <a:rPr lang="en-US" altLang="zh-CN" sz="1400" dirty="0" smtClean="0">
                <a:latin typeface="微软雅黑" panose="020B0503020204020204" pitchFamily="34" charset="-122"/>
                <a:ea typeface="微软雅黑" panose="020B0503020204020204" pitchFamily="34" charset="-122"/>
              </a:rPr>
              <a:t>+CTC</a:t>
            </a:r>
            <a:r>
              <a:rPr lang="zh-CN" altLang="en-US"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用于序列数据标注和分类</a:t>
            </a:r>
            <a:r>
              <a:rPr lang="zh-CN" altLang="en-US" sz="1400" dirty="0">
                <a:latin typeface="微软雅黑" panose="020B0503020204020204" pitchFamily="34" charset="-122"/>
                <a:ea typeface="微软雅黑" panose="020B0503020204020204" pitchFamily="34" charset="-122"/>
              </a:rPr>
              <a:t>）的思路</a:t>
            </a:r>
            <a:endParaRPr lang="en-US" altLang="zh-CN" sz="1400" dirty="0">
              <a:latin typeface="微软雅黑" panose="020B0503020204020204" pitchFamily="34" charset="-122"/>
              <a:ea typeface="微软雅黑" panose="020B0503020204020204" pitchFamily="34" charset="-122"/>
            </a:endParaRPr>
          </a:p>
          <a:p>
            <a:r>
              <a:rPr lang="zh-CN" altLang="en-US" sz="1400" dirty="0" smtClean="0">
                <a:latin typeface="微软雅黑" panose="020B0503020204020204" pitchFamily="34" charset="-122"/>
                <a:ea typeface="微软雅黑" panose="020B0503020204020204" pitchFamily="34" charset="-122"/>
              </a:rPr>
              <a:t>（！！不是</a:t>
            </a:r>
            <a:r>
              <a:rPr lang="en-US" altLang="zh-CN" sz="1400" dirty="0" smtClean="0">
                <a:latin typeface="微软雅黑" panose="020B0503020204020204" pitchFamily="34" charset="-122"/>
                <a:ea typeface="微软雅黑" panose="020B0503020204020204" pitchFamily="34" charset="-122"/>
              </a:rPr>
              <a:t>RCNN</a:t>
            </a:r>
            <a:r>
              <a:rPr lang="zh-CN" altLang="en-US" sz="1400" dirty="0" smtClean="0">
                <a:latin typeface="微软雅黑" panose="020B0503020204020204" pitchFamily="34" charset="-122"/>
                <a:ea typeface="微软雅黑" panose="020B0503020204020204" pitchFamily="34" charset="-122"/>
              </a:rPr>
              <a:t>，通常</a:t>
            </a:r>
            <a:r>
              <a:rPr lang="en-US" altLang="zh-CN" sz="1400" dirty="0" smtClean="0">
                <a:latin typeface="微软雅黑" panose="020B0503020204020204" pitchFamily="34" charset="-122"/>
                <a:ea typeface="微软雅黑" panose="020B0503020204020204" pitchFamily="34" charset="-122"/>
              </a:rPr>
              <a:t>CRNN+CTC</a:t>
            </a:r>
            <a:r>
              <a:rPr lang="zh-CN" altLang="en-US" sz="1400" dirty="0" smtClean="0">
                <a:latin typeface="微软雅黑" panose="020B0503020204020204" pitchFamily="34" charset="-122"/>
                <a:ea typeface="微软雅黑" panose="020B0503020204020204" pitchFamily="34" charset="-122"/>
              </a:rPr>
              <a:t>用于文字识别，语音识别）</a:t>
            </a:r>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r>
              <a:rPr lang="en-US" altLang="zh-CN" sz="1400" dirty="0" smtClean="0">
                <a:latin typeface="微软雅黑" panose="020B0503020204020204" pitchFamily="34" charset="-122"/>
                <a:ea typeface="微软雅黑" panose="020B0503020204020204" pitchFamily="34" charset="-122"/>
              </a:rPr>
              <a:t>3.</a:t>
            </a:r>
            <a:r>
              <a:rPr lang="zh-CN" altLang="en-US" sz="1400" dirty="0" smtClean="0">
                <a:latin typeface="微软雅黑" panose="020B0503020204020204" pitchFamily="34" charset="-122"/>
                <a:ea typeface="微软雅黑" panose="020B0503020204020204" pitchFamily="34" charset="-122"/>
              </a:rPr>
              <a:t>损</a:t>
            </a:r>
            <a:r>
              <a:rPr lang="zh-CN" altLang="en-US" sz="1400" dirty="0">
                <a:latin typeface="微软雅黑" panose="020B0503020204020204" pitchFamily="34" charset="-122"/>
                <a:ea typeface="微软雅黑" panose="020B0503020204020204" pitchFamily="34" charset="-122"/>
              </a:rPr>
              <a:t>失使用的</a:t>
            </a:r>
            <a:r>
              <a:rPr lang="en-US" altLang="zh-CN" sz="1400" dirty="0">
                <a:latin typeface="微软雅黑" panose="020B0503020204020204" pitchFamily="34" charset="-122"/>
                <a:ea typeface="微软雅黑" panose="020B0503020204020204" pitchFamily="34" charset="-122"/>
              </a:rPr>
              <a:t>CTC Loss</a:t>
            </a:r>
            <a:r>
              <a:rPr lang="zh-CN" altLang="en-US" sz="1400" dirty="0">
                <a:latin typeface="微软雅黑" panose="020B0503020204020204" pitchFamily="34" charset="-122"/>
                <a:ea typeface="微软雅黑" panose="020B0503020204020204" pitchFamily="34" charset="-122"/>
              </a:rPr>
              <a:t>、推理应用了贪心算法，搜索取每个位置上类概率的最大值。</a:t>
            </a:r>
          </a:p>
        </p:txBody>
      </p:sp>
      <p:sp>
        <p:nvSpPr>
          <p:cNvPr id="10" name="TextBox 9"/>
          <p:cNvSpPr txBox="1"/>
          <p:nvPr/>
        </p:nvSpPr>
        <p:spPr>
          <a:xfrm>
            <a:off x="8833112" y="3039035"/>
            <a:ext cx="2614818" cy="261610"/>
          </a:xfrm>
          <a:prstGeom prst="rect">
            <a:avLst/>
          </a:prstGeom>
          <a:noFill/>
        </p:spPr>
        <p:txBody>
          <a:bodyPr wrap="none" rtlCol="0">
            <a:spAutoFit/>
          </a:bodyPr>
          <a:lstStyle/>
          <a:p>
            <a:r>
              <a:rPr lang="zh-CN" altLang="en-US" sz="1100" dirty="0"/>
              <a:t>论</a:t>
            </a:r>
            <a:r>
              <a:rPr lang="zh-CN" altLang="en-US" sz="1100" dirty="0" smtClean="0"/>
              <a:t>文：</a:t>
            </a:r>
            <a:r>
              <a:rPr lang="en-US" altLang="zh-CN" sz="1100" dirty="0"/>
              <a:t> https://arxiv.org/abs/1507.05717</a:t>
            </a:r>
            <a:endParaRPr lang="zh-CN" altLang="en-US" sz="1100" dirty="0"/>
          </a:p>
        </p:txBody>
      </p:sp>
    </p:spTree>
    <p:extLst>
      <p:ext uri="{BB962C8B-B14F-4D97-AF65-F5344CB8AC3E}">
        <p14:creationId xmlns:p14="http://schemas.microsoft.com/office/powerpoint/2010/main" val="22222600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4.</a:t>
            </a:r>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多模态信息融合</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699017" y="1169805"/>
            <a:ext cx="9090441" cy="3970318"/>
          </a:xfrm>
          <a:prstGeom prst="rect">
            <a:avLst/>
          </a:prstGeom>
          <a:noFill/>
        </p:spPr>
        <p:txBody>
          <a:bodyPr wrap="square" rtlCol="0">
            <a:spAutoFit/>
          </a:bodyPr>
          <a:lstStyle/>
          <a:p>
            <a:pPr>
              <a:lnSpc>
                <a:spcPct val="150000"/>
              </a:lnSpc>
            </a:pPr>
            <a:r>
              <a:rPr lang="zh-CN" altLang="en-US" sz="1400" dirty="0"/>
              <a:t>将来自不同传感器或数据源的信息整合在一起，以提高车牌识别的准确性和鲁棒性</a:t>
            </a:r>
            <a:r>
              <a:rPr lang="zh-CN" altLang="en-US" sz="1400" dirty="0" smtClean="0"/>
              <a:t>。</a:t>
            </a:r>
            <a:endParaRPr lang="en-US" altLang="zh-CN" sz="1400" dirty="0" smtClean="0"/>
          </a:p>
          <a:p>
            <a:pPr>
              <a:lnSpc>
                <a:spcPct val="150000"/>
              </a:lnSpc>
            </a:pPr>
            <a:endParaRPr lang="en-US" altLang="zh-CN" sz="1400" dirty="0">
              <a:latin typeface="微软雅黑" panose="020B0503020204020204" pitchFamily="34" charset="-122"/>
              <a:ea typeface="微软雅黑" panose="020B0503020204020204" pitchFamily="34" charset="-122"/>
            </a:endParaRPr>
          </a:p>
          <a:p>
            <a:pPr>
              <a:lnSpc>
                <a:spcPct val="150000"/>
              </a:lnSpc>
            </a:pPr>
            <a:r>
              <a:rPr lang="zh-CN" altLang="en-US" sz="1400" dirty="0" smtClean="0">
                <a:latin typeface="微软雅黑" panose="020B0503020204020204" pitchFamily="34" charset="-122"/>
                <a:ea typeface="微软雅黑" panose="020B0503020204020204" pitchFamily="34" charset="-122"/>
              </a:rPr>
              <a:t>输入图像融合：</a:t>
            </a:r>
            <a:r>
              <a:rPr lang="zh-CN" altLang="en-US" sz="1400" dirty="0"/>
              <a:t>摄像</a:t>
            </a:r>
            <a:r>
              <a:rPr lang="zh-CN" altLang="en-US" sz="1400" dirty="0" smtClean="0"/>
              <a:t>头、红外、激</a:t>
            </a:r>
            <a:r>
              <a:rPr lang="zh-CN" altLang="en-US" sz="1400" dirty="0"/>
              <a:t>光传感</a:t>
            </a:r>
            <a:r>
              <a:rPr lang="zh-CN" altLang="en-US" sz="1400" dirty="0" smtClean="0"/>
              <a:t>器捕捉不同的车牌图像，获取更多的图像信息</a:t>
            </a:r>
            <a:endParaRPr lang="en-US" altLang="zh-CN" sz="1400" dirty="0" smtClean="0"/>
          </a:p>
          <a:p>
            <a:pPr>
              <a:lnSpc>
                <a:spcPct val="150000"/>
              </a:lnSpc>
            </a:pPr>
            <a:r>
              <a:rPr lang="en-US" altLang="zh-CN" sz="1400" dirty="0">
                <a:latin typeface="微软雅黑" panose="020B0503020204020204" pitchFamily="34" charset="-122"/>
                <a:ea typeface="微软雅黑" panose="020B0503020204020204" pitchFamily="34" charset="-122"/>
              </a:rPr>
              <a:t/>
            </a:r>
            <a:br>
              <a:rPr lang="en-US" altLang="zh-CN" sz="1400" dirty="0">
                <a:latin typeface="微软雅黑" panose="020B0503020204020204" pitchFamily="34" charset="-122"/>
                <a:ea typeface="微软雅黑" panose="020B0503020204020204" pitchFamily="34" charset="-122"/>
              </a:rPr>
            </a:br>
            <a:r>
              <a:rPr lang="zh-CN" altLang="en-US" sz="1400" b="1" dirty="0"/>
              <a:t>深度学习模型</a:t>
            </a:r>
            <a:r>
              <a:rPr lang="zh-CN" altLang="en-US" sz="1400" dirty="0"/>
              <a:t>：使用深度神经网络模型来融合多种数据类型。例如，可以设计一个深度网络，接受图像数据和文本数据作为输入，同时学习两种数据类型之间的关联。这种方法可以在一个统一的模型中处理不同类型的数据。</a:t>
            </a:r>
            <a:r>
              <a:rPr lang="en-US" altLang="zh-CN" sz="1400" dirty="0">
                <a:latin typeface="微软雅黑" panose="020B0503020204020204" pitchFamily="34" charset="-122"/>
                <a:ea typeface="微软雅黑" panose="020B0503020204020204" pitchFamily="34" charset="-122"/>
              </a:rPr>
              <a:t/>
            </a:r>
            <a:br>
              <a:rPr lang="en-US" altLang="zh-CN" sz="1400" dirty="0">
                <a:latin typeface="微软雅黑" panose="020B0503020204020204" pitchFamily="34" charset="-122"/>
                <a:ea typeface="微软雅黑" panose="020B0503020204020204" pitchFamily="34" charset="-122"/>
              </a:rPr>
            </a:br>
            <a:endParaRPr lang="en-US" altLang="zh-CN" sz="1400" dirty="0">
              <a:latin typeface="微软雅黑" panose="020B0503020204020204" pitchFamily="34" charset="-122"/>
              <a:ea typeface="微软雅黑" panose="020B0503020204020204" pitchFamily="34" charset="-122"/>
            </a:endParaRPr>
          </a:p>
          <a:p>
            <a:pPr>
              <a:lnSpc>
                <a:spcPct val="150000"/>
              </a:lnSpc>
            </a:pPr>
            <a:r>
              <a:rPr lang="zh-CN" altLang="en-US" sz="1400" b="1" dirty="0"/>
              <a:t>特征融合</a:t>
            </a:r>
            <a:r>
              <a:rPr lang="zh-CN" altLang="en-US" sz="1400" dirty="0"/>
              <a:t>：提取不同数据类型的特征，然后将它们融合在一起。可以使用特征级别的融合方法，例如拼接、求和、加权平均等，以将多个特征向量组合成一个更有信息量的特征向</a:t>
            </a:r>
            <a:r>
              <a:rPr lang="zh-CN" altLang="en-US" sz="1400" dirty="0" smtClean="0"/>
              <a:t>量（</a:t>
            </a:r>
            <a:r>
              <a:rPr lang="en-US" altLang="zh-CN" sz="1400" dirty="0" smtClean="0"/>
              <a:t>YOLO</a:t>
            </a:r>
            <a:r>
              <a:rPr lang="zh-CN" altLang="en-US" sz="1400" dirty="0" smtClean="0"/>
              <a:t>）。</a:t>
            </a: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r>
              <a:rPr lang="en-US" altLang="zh-CN" sz="1400" dirty="0" smtClean="0">
                <a:latin typeface="微软雅黑" panose="020B0503020204020204" pitchFamily="34" charset="-122"/>
                <a:ea typeface="微软雅黑" panose="020B0503020204020204" pitchFamily="34" charset="-122"/>
              </a:rPr>
              <a:t/>
            </a:r>
            <a:br>
              <a:rPr lang="en-US" altLang="zh-CN" sz="1400" dirty="0" smtClean="0">
                <a:latin typeface="微软雅黑" panose="020B0503020204020204" pitchFamily="34" charset="-122"/>
                <a:ea typeface="微软雅黑" panose="020B0503020204020204" pitchFamily="34" charset="-122"/>
              </a:rPr>
            </a:br>
            <a:endParaRPr lang="zh-CN" altLang="en-US"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083826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25488" y="388437"/>
            <a:ext cx="9690100" cy="61458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dirty="0" smtClean="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rPr>
              <a:t>总结</a:t>
            </a:r>
            <a:endParaRPr lang="zh-CN" altLang="en-US" b="1" dirty="0">
              <a:solidFill>
                <a:srgbClr val="2842A2"/>
              </a:solidFill>
              <a:effectLst>
                <a:outerShdw blurRad="50800" dist="38100" dir="2700000" algn="tl" rotWithShape="0">
                  <a:prstClr val="black">
                    <a:alpha val="20000"/>
                  </a:prstClr>
                </a:outerShdw>
              </a:effectLst>
              <a:latin typeface="方正清刻本悦宋简体" panose="02000000000000000000" pitchFamily="2" charset="-122"/>
              <a:ea typeface="方正清刻本悦宋简体" panose="02000000000000000000" pitchFamily="2" charset="-122"/>
              <a:cs typeface="+mn-cs"/>
            </a:endParaRPr>
          </a:p>
        </p:txBody>
      </p:sp>
      <p:sp>
        <p:nvSpPr>
          <p:cNvPr id="40" name="PA_库_Freeform: Shape 15"/>
          <p:cNvSpPr/>
          <p:nvPr>
            <p:custDataLst>
              <p:tags r:id="rId1"/>
            </p:custDataLst>
          </p:nvPr>
        </p:nvSpPr>
        <p:spPr>
          <a:xfrm>
            <a:off x="525488" y="1040835"/>
            <a:ext cx="1479550" cy="1903534"/>
          </a:xfrm>
          <a:custGeom>
            <a:avLst/>
            <a:gdLst>
              <a:gd name="connsiteX0" fmla="*/ 0 w 1479550"/>
              <a:gd name="connsiteY0" fmla="*/ 1289050 h 2768600"/>
              <a:gd name="connsiteX1" fmla="*/ 1479550 w 1479550"/>
              <a:gd name="connsiteY1" fmla="*/ 2768600 h 2768600"/>
              <a:gd name="connsiteX2" fmla="*/ 1479550 w 1479550"/>
              <a:gd name="connsiteY2" fmla="*/ 1428750 h 2768600"/>
              <a:gd name="connsiteX3" fmla="*/ 50800 w 1479550"/>
              <a:gd name="connsiteY3" fmla="*/ 0 h 2768600"/>
              <a:gd name="connsiteX4" fmla="*/ 6350 w 1479550"/>
              <a:gd name="connsiteY4" fmla="*/ 6350 h 2768600"/>
              <a:gd name="connsiteX5" fmla="*/ 0 w 1479550"/>
              <a:gd name="connsiteY5" fmla="*/ 1289050 h 2768600"/>
              <a:gd name="connsiteX0" fmla="*/ 0 w 1479550"/>
              <a:gd name="connsiteY0" fmla="*/ 1292225 h 2771775"/>
              <a:gd name="connsiteX1" fmla="*/ 1479550 w 1479550"/>
              <a:gd name="connsiteY1" fmla="*/ 2771775 h 2771775"/>
              <a:gd name="connsiteX2" fmla="*/ 1479550 w 1479550"/>
              <a:gd name="connsiteY2" fmla="*/ 1431925 h 2771775"/>
              <a:gd name="connsiteX3" fmla="*/ 31750 w 1479550"/>
              <a:gd name="connsiteY3" fmla="*/ 0 h 2771775"/>
              <a:gd name="connsiteX4" fmla="*/ 6350 w 1479550"/>
              <a:gd name="connsiteY4" fmla="*/ 9525 h 2771775"/>
              <a:gd name="connsiteX5" fmla="*/ 0 w 1479550"/>
              <a:gd name="connsiteY5" fmla="*/ 1292225 h 277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9550" h="2771775">
                <a:moveTo>
                  <a:pt x="0" y="1292225"/>
                </a:moveTo>
                <a:lnTo>
                  <a:pt x="1479550" y="2771775"/>
                </a:lnTo>
                <a:lnTo>
                  <a:pt x="1479550" y="1431925"/>
                </a:lnTo>
                <a:lnTo>
                  <a:pt x="31750" y="0"/>
                </a:lnTo>
                <a:lnTo>
                  <a:pt x="6350" y="9525"/>
                </a:lnTo>
                <a:cubicBezTo>
                  <a:pt x="4233" y="439208"/>
                  <a:pt x="2117" y="868892"/>
                  <a:pt x="0" y="1292225"/>
                </a:cubicBezTo>
                <a:close/>
              </a:path>
            </a:pathLst>
          </a:custGeom>
          <a:gradFill>
            <a:gsLst>
              <a:gs pos="0">
                <a:srgbClr val="FFC107">
                  <a:alpha val="22000"/>
                </a:srgbClr>
              </a:gs>
              <a:gs pos="67000">
                <a:srgbClr val="FFC107">
                  <a:alpha val="1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1" name="PA_库_矩形 3"/>
          <p:cNvSpPr/>
          <p:nvPr>
            <p:custDataLst>
              <p:tags r:id="rId2"/>
            </p:custDataLst>
          </p:nvPr>
        </p:nvSpPr>
        <p:spPr>
          <a:xfrm flipV="1">
            <a:off x="525807" y="1039158"/>
            <a:ext cx="36000" cy="1289140"/>
          </a:xfrm>
          <a:prstGeom prst="rect">
            <a:avLst/>
          </a:prstGeom>
          <a:solidFill>
            <a:srgbClr val="FFC1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699017" y="1169805"/>
            <a:ext cx="10614442" cy="3970318"/>
          </a:xfrm>
          <a:prstGeom prst="rect">
            <a:avLst/>
          </a:prstGeom>
          <a:noFill/>
        </p:spPr>
        <p:txBody>
          <a:bodyPr wrap="square" rtlCol="0">
            <a:spAutoFit/>
          </a:bodyPr>
          <a:lstStyle/>
          <a:p>
            <a:pPr>
              <a:lnSpc>
                <a:spcPct val="150000"/>
              </a:lnSpc>
            </a:pPr>
            <a:r>
              <a:rPr lang="zh-CN" altLang="en-US" sz="1400" b="1" dirty="0"/>
              <a:t>复杂环境：</a:t>
            </a:r>
            <a:r>
              <a:rPr lang="zh-CN" altLang="en-US" sz="1400" dirty="0"/>
              <a:t> 在恶劣的光照、天气条件或者高速移动的情况下，车牌图像可能会模糊、变形，导致识别准确性下降。</a:t>
            </a:r>
          </a:p>
          <a:p>
            <a:pPr>
              <a:lnSpc>
                <a:spcPct val="150000"/>
              </a:lnSpc>
            </a:pPr>
            <a:r>
              <a:rPr lang="zh-CN" altLang="en-US" sz="1400" b="1" dirty="0"/>
              <a:t>多种车牌类型：</a:t>
            </a:r>
            <a:r>
              <a:rPr lang="zh-CN" altLang="en-US" sz="1400" dirty="0"/>
              <a:t> 不同地区、不同车辆类型可能有各种各样的车牌，包括不同的颜色、形状和字符格式。这使得模型需要具有足够的通用性和泛化能力。</a:t>
            </a:r>
          </a:p>
          <a:p>
            <a:pPr>
              <a:lnSpc>
                <a:spcPct val="150000"/>
              </a:lnSpc>
            </a:pPr>
            <a:r>
              <a:rPr lang="zh-CN" altLang="en-US" sz="1400" b="1" dirty="0"/>
              <a:t>隐私问题：</a:t>
            </a:r>
            <a:r>
              <a:rPr lang="zh-CN" altLang="en-US" sz="1400" dirty="0"/>
              <a:t> 车牌识别系统可能会引发隐私问题，因为它可以追踪车辆的行踪，这可能引发个人隐私问题。</a:t>
            </a:r>
          </a:p>
          <a:p>
            <a:pPr>
              <a:lnSpc>
                <a:spcPct val="150000"/>
              </a:lnSpc>
            </a:pPr>
            <a:r>
              <a:rPr lang="zh-CN" altLang="en-US" sz="1400" b="1" dirty="0"/>
              <a:t>数据质量：</a:t>
            </a:r>
            <a:r>
              <a:rPr lang="zh-CN" altLang="en-US" sz="1400" dirty="0"/>
              <a:t> 车牌图像数据的质量可能因为摄像头质量、角度等因素而不一致，这可能对识别准确性造成影响。</a:t>
            </a:r>
          </a:p>
          <a:p>
            <a:pPr>
              <a:lnSpc>
                <a:spcPct val="150000"/>
              </a:lnSpc>
            </a:pPr>
            <a:r>
              <a:rPr lang="zh-CN" altLang="en-US" sz="1400" b="1" dirty="0"/>
              <a:t>鲁棒性：</a:t>
            </a:r>
            <a:r>
              <a:rPr lang="zh-CN" altLang="en-US" sz="1400" dirty="0"/>
              <a:t> 车牌识别系统需要在不同城市、地区、时间和天气条件下都能够保持稳定的性能。</a:t>
            </a:r>
          </a:p>
          <a:p>
            <a:pPr>
              <a:lnSpc>
                <a:spcPct val="150000"/>
              </a:lnSpc>
            </a:pPr>
            <a:r>
              <a:rPr lang="zh-CN" altLang="en-US" sz="1400" b="1" dirty="0"/>
              <a:t>计算资源：</a:t>
            </a:r>
            <a:r>
              <a:rPr lang="zh-CN" altLang="en-US" sz="1400" dirty="0"/>
              <a:t> 深度学习模型在一些情况下可能需要大量的计算资源，这可能限制其在一些嵌入式设备或边缘计算场景下的应用</a:t>
            </a:r>
            <a:r>
              <a:rPr lang="zh-CN" altLang="en-US" sz="1400" dirty="0" smtClean="0"/>
              <a:t>。</a:t>
            </a:r>
            <a:endParaRPr lang="en-US" altLang="zh-CN" sz="1400" dirty="0" smtClean="0"/>
          </a:p>
          <a:p>
            <a:pPr>
              <a:lnSpc>
                <a:spcPct val="150000"/>
              </a:lnSpc>
            </a:pPr>
            <a:endParaRPr lang="en-US" altLang="zh-CN" sz="1400" dirty="0"/>
          </a:p>
          <a:p>
            <a:pPr>
              <a:lnSpc>
                <a:spcPct val="150000"/>
              </a:lnSpc>
            </a:pPr>
            <a:endParaRPr lang="zh-CN" altLang="en-US" sz="1400" dirty="0"/>
          </a:p>
          <a:p>
            <a:pPr>
              <a:lnSpc>
                <a:spcPct val="150000"/>
              </a:lnSpc>
            </a:pPr>
            <a:r>
              <a:rPr lang="zh-CN" altLang="en-US" sz="1400" dirty="0" smtClean="0"/>
              <a:t>总体来说，虽然车牌识别技术已经取得了显著进展，但仍然需要继续研究和创新，以解决在复杂场景下的识别问题，并且要在保护隐私的前提下使用这些技术。</a:t>
            </a:r>
            <a:r>
              <a:rPr lang="zh-CN" altLang="en-US" sz="1400" dirty="0"/>
              <a:t/>
            </a:r>
            <a:br>
              <a:rPr lang="zh-CN" altLang="en-US" sz="1400" dirty="0"/>
            </a:br>
            <a:endParaRPr lang="zh-CN" altLang="en-US"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214749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nodePh="1">
                                  <p:stCondLst>
                                    <p:cond delay="250"/>
                                  </p:stCondLst>
                                  <p:endCondLst>
                                    <p:cond evt="begin" delay="0">
                                      <p:tn val="5"/>
                                    </p:cond>
                                  </p:endCondLst>
                                  <p:childTnLst>
                                    <p:set>
                                      <p:cBhvr>
                                        <p:cTn id="6" dur="1" fill="hold">
                                          <p:stCondLst>
                                            <p:cond delay="0"/>
                                          </p:stCondLst>
                                        </p:cTn>
                                        <p:tgtEl>
                                          <p:spTgt spid="40">
                                            <p:txEl>
                                              <p:charRg st="4294967295" end="4294967295"/>
                                            </p:txEl>
                                          </p:spTgt>
                                        </p:tgtEl>
                                        <p:attrNameLst>
                                          <p:attrName>style.visibility</p:attrName>
                                        </p:attrNameLst>
                                      </p:cBhvr>
                                      <p:to>
                                        <p:strVal val="visible"/>
                                      </p:to>
                                    </p:set>
                                    <p:anim calcmode="lin" valueType="num">
                                      <p:cBhvr additive="base">
                                        <p:cTn id="7" dur="1500" fill="hold"/>
                                        <p:tgtEl>
                                          <p:spTgt spid="40">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8" dur="1500" fill="hold"/>
                                        <p:tgtEl>
                                          <p:spTgt spid="40">
                                            <p:txEl>
                                              <p:charRg st="4294967295" end="4294967295"/>
                                            </p:txEl>
                                          </p:spTgt>
                                        </p:tgtEl>
                                        <p:attrNameLst>
                                          <p:attrName>ppt_y</p:attrName>
                                        </p:attrNameLst>
                                      </p:cBhvr>
                                      <p:tavLst>
                                        <p:tav tm="0">
                                          <p:val>
                                            <p:strVal val="#ppt_y"/>
                                          </p:val>
                                        </p:tav>
                                        <p:tav tm="100000">
                                          <p:val>
                                            <p:strVal val="#ppt_y"/>
                                          </p:val>
                                        </p:tav>
                                      </p:tavLst>
                                    </p:anim>
                                    <p:set>
                                      <p:cBhvr>
                                        <p:cTn id="9" dur="1" fill="hold">
                                          <p:stCondLst>
                                            <p:cond delay="0"/>
                                          </p:stCondLst>
                                        </p:cTn>
                                        <p:tgtEl>
                                          <p:spTgt spid="40">
                                            <p:txEl>
                                              <p:charRg st="4294967295" end="4294967295"/>
                                            </p:txEl>
                                          </p:spTgt>
                                        </p:tgtEl>
                                        <p:attrNameLst>
                                          <p:attrName>style.visibility</p:attrName>
                                        </p:attrNameLst>
                                      </p:cBhvr>
                                      <p:to>
                                        <p:strVal val="visible"/>
                                      </p:to>
                                    </p:set>
                                    <p:anim to="" calcmode="lin" valueType="num">
                                      <p:cBhvr>
                                        <p:cTn id="10" dur="1500" fill="hold">
                                          <p:stCondLst>
                                            <p:cond delay="0"/>
                                          </p:stCondLst>
                                        </p:cTn>
                                        <p:tgtEl>
                                          <p:spTgt spid="40">
                                            <p:txEl>
                                              <p:charRg st="4294967295" end="4294967295"/>
                                            </p:txEl>
                                          </p:spTgt>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40">
                                            <p:txEl>
                                              <p:charRg st="4294967295" end="4294967295"/>
                                            </p:txEl>
                                          </p:spTgt>
                                        </p:tgtEl>
                                        <p:attrNameLst>
                                          <p:attrName>ppt_h</p:attrName>
                                        </p:attrNameLst>
                                      </p:cBhvr>
                                      <p:tavLst>
                                        <p:tav tm="0">
                                          <p:val>
                                            <p:strVal val="0"/>
                                          </p:val>
                                        </p:tav>
                                        <p:tav tm="100000">
                                          <p:val>
                                            <p:strVal val="#ppt_h"/>
                                          </p:val>
                                        </p:tav>
                                      </p:tavLst>
                                    </p:anim>
                                    <p:animEffect filter="fade">
                                      <p:cBhvr>
                                        <p:cTn id="12" dur="1500">
                                          <p:stCondLst>
                                            <p:cond delay="0"/>
                                          </p:stCondLst>
                                        </p:cTn>
                                        <p:tgtEl>
                                          <p:spTgt spid="40">
                                            <p:txEl>
                                              <p:charRg st="4294967295" end="4294967295"/>
                                            </p:txEl>
                                          </p:spTgt>
                                        </p:tgtEl>
                                      </p:cBhvr>
                                    </p:animEffect>
                                  </p:childTnLst>
                                </p:cTn>
                              </p:par>
                              <p:par>
                                <p:cTn id="13" presetID="2" presetClass="entr" presetSubtype="8" decel="100000" fill="hold" grpId="0" nodeType="withEffect" nodePh="1">
                                  <p:stCondLst>
                                    <p:cond delay="250"/>
                                  </p:stCondLst>
                                  <p:endCondLst>
                                    <p:cond evt="begin" delay="0">
                                      <p:tn val="13"/>
                                    </p:cond>
                                  </p:endCondLst>
                                  <p:childTnLst>
                                    <p:set>
                                      <p:cBhvr>
                                        <p:cTn id="14" dur="1" fill="hold">
                                          <p:stCondLst>
                                            <p:cond delay="0"/>
                                          </p:stCondLst>
                                        </p:cTn>
                                        <p:tgtEl>
                                          <p:spTgt spid="41">
                                            <p:txEl>
                                              <p:charRg st="4294967295" end="4294967295"/>
                                            </p:txEl>
                                          </p:spTgt>
                                        </p:tgtEl>
                                        <p:attrNameLst>
                                          <p:attrName>style.visibility</p:attrName>
                                        </p:attrNameLst>
                                      </p:cBhvr>
                                      <p:to>
                                        <p:strVal val="visible"/>
                                      </p:to>
                                    </p:set>
                                    <p:anim calcmode="lin" valueType="num">
                                      <p:cBhvr additive="base">
                                        <p:cTn id="15" dur="1500" fill="hold"/>
                                        <p:tgtEl>
                                          <p:spTgt spid="41">
                                            <p:txEl>
                                              <p:charRg st="4294967295" end="4294967295"/>
                                            </p:txEl>
                                          </p:spTgt>
                                        </p:tgtEl>
                                        <p:attrNameLst>
                                          <p:attrName>ppt_x</p:attrName>
                                        </p:attrNameLst>
                                      </p:cBhvr>
                                      <p:tavLst>
                                        <p:tav tm="0">
                                          <p:val>
                                            <p:strVal val="0-#ppt_w/2"/>
                                          </p:val>
                                        </p:tav>
                                        <p:tav tm="100000">
                                          <p:val>
                                            <p:strVal val="#ppt_x"/>
                                          </p:val>
                                        </p:tav>
                                      </p:tavLst>
                                    </p:anim>
                                    <p:anim calcmode="lin" valueType="num">
                                      <p:cBhvr additive="base">
                                        <p:cTn id="16" dur="1500" fill="hold"/>
                                        <p:tgtEl>
                                          <p:spTgt spid="41">
                                            <p:txEl>
                                              <p:charRg st="4294967295" end="4294967295"/>
                                            </p:txEl>
                                          </p:spTgt>
                                        </p:tgtEl>
                                        <p:attrNameLst>
                                          <p:attrName>ppt_y</p:attrName>
                                        </p:attrNameLst>
                                      </p:cBhvr>
                                      <p:tavLst>
                                        <p:tav tm="0">
                                          <p:val>
                                            <p:strVal val="#ppt_y"/>
                                          </p:val>
                                        </p:tav>
                                        <p:tav tm="100000">
                                          <p:val>
                                            <p:strVal val="#ppt_y"/>
                                          </p:val>
                                        </p:tav>
                                      </p:tavLst>
                                    </p:anim>
                                    <p:set>
                                      <p:cBhvr>
                                        <p:cTn id="17" dur="1" fill="hold">
                                          <p:stCondLst>
                                            <p:cond delay="0"/>
                                          </p:stCondLst>
                                        </p:cTn>
                                        <p:tgtEl>
                                          <p:spTgt spid="41">
                                            <p:txEl>
                                              <p:charRg st="4294967295" end="4294967295"/>
                                            </p:txEl>
                                          </p:spTgt>
                                        </p:tgtEl>
                                        <p:attrNameLst>
                                          <p:attrName>style.visibility</p:attrName>
                                        </p:attrNameLst>
                                      </p:cBhvr>
                                      <p:to>
                                        <p:strVal val="visible"/>
                                      </p:to>
                                    </p:set>
                                    <p:anim to="" calcmode="lin" valueType="num">
                                      <p:cBhvr>
                                        <p:cTn id="18" dur="1500" fill="hold">
                                          <p:stCondLst>
                                            <p:cond delay="0"/>
                                          </p:stCondLst>
                                        </p:cTn>
                                        <p:tgtEl>
                                          <p:spTgt spid="41">
                                            <p:txEl>
                                              <p:charRg st="4294967295" end="4294967295"/>
                                            </p:txEl>
                                          </p:spTgt>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41">
                                            <p:txEl>
                                              <p:charRg st="4294967295" end="4294967295"/>
                                            </p:txEl>
                                          </p:spTgt>
                                        </p:tgtEl>
                                        <p:attrNameLst>
                                          <p:attrName>ppt_h</p:attrName>
                                        </p:attrNameLst>
                                      </p:cBhvr>
                                      <p:tavLst>
                                        <p:tav tm="0">
                                          <p:val>
                                            <p:strVal val="0"/>
                                          </p:val>
                                        </p:tav>
                                        <p:tav tm="100000">
                                          <p:val>
                                            <p:strVal val="#ppt_h"/>
                                          </p:val>
                                        </p:tav>
                                      </p:tavLst>
                                    </p:anim>
                                    <p:animEffect filter="fade">
                                      <p:cBhvr>
                                        <p:cTn id="20" dur="1500">
                                          <p:stCondLst>
                                            <p:cond delay="0"/>
                                          </p:stCondLst>
                                        </p:cTn>
                                        <p:tgtEl>
                                          <p:spTgt spid="41">
                                            <p:txEl>
                                              <p:charRg st="4294967295" end="429496729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utoUpdateAnimBg="0"/>
      <p:bldP spid="41" grpId="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59BD16D1-4249-4866-863B-3F8228B3DD12"/>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15"/>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1479</Words>
  <Application>Microsoft Office PowerPoint</Application>
  <PresentationFormat>自定义</PresentationFormat>
  <Paragraphs>94</Paragraphs>
  <Slides>9</Slides>
  <Notes>9</Notes>
  <HiddenSlides>0</HiddenSlides>
  <MMClips>1</MMClips>
  <ScaleCrop>false</ScaleCrop>
  <HeadingPairs>
    <vt:vector size="4" baseType="variant">
      <vt:variant>
        <vt:lpstr>主题</vt:lpstr>
      </vt:variant>
      <vt:variant>
        <vt:i4>1</vt:i4>
      </vt:variant>
      <vt:variant>
        <vt:lpstr>幻灯片标题</vt:lpstr>
      </vt:variant>
      <vt:variant>
        <vt:i4>9</vt:i4>
      </vt:variant>
    </vt:vector>
  </HeadingPairs>
  <TitlesOfParts>
    <vt:vector size="1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dc:title>
  <dc:creator>1</dc:creator>
  <cp:lastModifiedBy>xb21cn</cp:lastModifiedBy>
  <cp:revision>92</cp:revision>
  <dcterms:created xsi:type="dcterms:W3CDTF">2018-06-12T09:01:42Z</dcterms:created>
  <dcterms:modified xsi:type="dcterms:W3CDTF">2023-08-14T05:59:47Z</dcterms:modified>
</cp:coreProperties>
</file>

<file path=docProps/thumbnail.jpeg>
</file>